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9" r:id="rId4"/>
    <p:sldId id="270" r:id="rId5"/>
    <p:sldId id="268" r:id="rId6"/>
    <p:sldId id="267" r:id="rId7"/>
    <p:sldId id="262" r:id="rId8"/>
    <p:sldId id="261" r:id="rId9"/>
    <p:sldId id="263" r:id="rId10"/>
    <p:sldId id="265" r:id="rId11"/>
    <p:sldId id="266" r:id="rId12"/>
    <p:sldId id="271" r:id="rId13"/>
    <p:sldId id="282" r:id="rId14"/>
    <p:sldId id="272" r:id="rId15"/>
    <p:sldId id="273" r:id="rId16"/>
    <p:sldId id="284" r:id="rId17"/>
    <p:sldId id="274" r:id="rId18"/>
    <p:sldId id="278" r:id="rId19"/>
    <p:sldId id="285" r:id="rId20"/>
    <p:sldId id="276" r:id="rId21"/>
    <p:sldId id="287" r:id="rId22"/>
    <p:sldId id="286" r:id="rId23"/>
    <p:sldId id="288" r:id="rId24"/>
    <p:sldId id="283" r:id="rId25"/>
    <p:sldId id="275" r:id="rId26"/>
    <p:sldId id="28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지원[ 학부재학 / 응용통계학과 ]" initials="김학/응]" lastIdx="1" clrIdx="0">
    <p:extLst>
      <p:ext uri="{19B8F6BF-5375-455C-9EA6-DF929625EA0E}">
        <p15:presenceInfo xmlns:p15="http://schemas.microsoft.com/office/powerpoint/2012/main" userId="김지원[ 학부재학 / 응용통계학과 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0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24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26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36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56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86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29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4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99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74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706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276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64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A3A762A4-068B-4BE1-B8C2-1F830F917E27}"/>
              </a:ext>
            </a:extLst>
          </p:cNvPr>
          <p:cNvGrpSpPr/>
          <p:nvPr/>
        </p:nvGrpSpPr>
        <p:grpSpPr>
          <a:xfrm>
            <a:off x="3969458" y="2130421"/>
            <a:ext cx="4253083" cy="529149"/>
            <a:chOff x="3779029" y="2335471"/>
            <a:chExt cx="4253083" cy="5291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127DD26-A918-4BD0-9145-F7AB18211834}"/>
                </a:ext>
              </a:extLst>
            </p:cNvPr>
            <p:cNvSpPr/>
            <p:nvPr/>
          </p:nvSpPr>
          <p:spPr>
            <a:xfrm>
              <a:off x="3779029" y="2338709"/>
              <a:ext cx="4151320" cy="518913"/>
            </a:xfrm>
            <a:custGeom>
              <a:avLst/>
              <a:gdLst>
                <a:gd name="connsiteX0" fmla="*/ 4151320 w 4151320"/>
                <a:gd name="connsiteY0" fmla="*/ 0 h 518913"/>
                <a:gd name="connsiteX1" fmla="*/ 4151320 w 4151320"/>
                <a:gd name="connsiteY1" fmla="*/ 518913 h 518913"/>
                <a:gd name="connsiteX2" fmla="*/ 4098433 w 4151320"/>
                <a:gd name="connsiteY2" fmla="*/ 514221 h 518913"/>
                <a:gd name="connsiteX3" fmla="*/ 2080422 w 4151320"/>
                <a:gd name="connsiteY3" fmla="*/ 462545 h 518913"/>
                <a:gd name="connsiteX4" fmla="*/ 359579 w 4151320"/>
                <a:gd name="connsiteY4" fmla="*/ 496874 h 518913"/>
                <a:gd name="connsiteX5" fmla="*/ 72685 w 4151320"/>
                <a:gd name="connsiteY5" fmla="*/ 513621 h 518913"/>
                <a:gd name="connsiteX6" fmla="*/ 62153 w 4151320"/>
                <a:gd name="connsiteY6" fmla="*/ 505121 h 518913"/>
                <a:gd name="connsiteX7" fmla="*/ 0 w 4151320"/>
                <a:gd name="connsiteY7" fmla="*/ 261337 h 518913"/>
                <a:gd name="connsiteX8" fmla="*/ 62153 w 4151320"/>
                <a:gd name="connsiteY8" fmla="*/ 17554 h 518913"/>
                <a:gd name="connsiteX9" fmla="*/ 79192 w 4151320"/>
                <a:gd name="connsiteY9" fmla="*/ 3802 h 518913"/>
                <a:gd name="connsiteX10" fmla="*/ 372293 w 4151320"/>
                <a:gd name="connsiteY10" fmla="*/ 20911 h 518913"/>
                <a:gd name="connsiteX11" fmla="*/ 2093136 w 4151320"/>
                <a:gd name="connsiteY11" fmla="*/ 55241 h 518913"/>
                <a:gd name="connsiteX12" fmla="*/ 4111148 w 4151320"/>
                <a:gd name="connsiteY12" fmla="*/ 3565 h 5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51320" h="518913">
                  <a:moveTo>
                    <a:pt x="4151320" y="0"/>
                  </a:moveTo>
                  <a:lnTo>
                    <a:pt x="4151320" y="518913"/>
                  </a:lnTo>
                  <a:lnTo>
                    <a:pt x="4098433" y="514221"/>
                  </a:lnTo>
                  <a:cubicBezTo>
                    <a:pt x="3661091" y="483043"/>
                    <a:pt x="2920461" y="462545"/>
                    <a:pt x="2080422" y="462545"/>
                  </a:cubicBezTo>
                  <a:cubicBezTo>
                    <a:pt x="1408391" y="462545"/>
                    <a:pt x="799981" y="475664"/>
                    <a:pt x="359579" y="496874"/>
                  </a:cubicBezTo>
                  <a:lnTo>
                    <a:pt x="72685" y="513621"/>
                  </a:lnTo>
                  <a:lnTo>
                    <a:pt x="62153" y="505121"/>
                  </a:lnTo>
                  <a:cubicBezTo>
                    <a:pt x="25628" y="464956"/>
                    <a:pt x="0" y="370928"/>
                    <a:pt x="0" y="261337"/>
                  </a:cubicBezTo>
                  <a:cubicBezTo>
                    <a:pt x="0" y="151746"/>
                    <a:pt x="25628" y="57718"/>
                    <a:pt x="62153" y="17554"/>
                  </a:cubicBezTo>
                  <a:lnTo>
                    <a:pt x="79192" y="3802"/>
                  </a:lnTo>
                  <a:lnTo>
                    <a:pt x="372293" y="20911"/>
                  </a:lnTo>
                  <a:cubicBezTo>
                    <a:pt x="812695" y="42122"/>
                    <a:pt x="1421105" y="55241"/>
                    <a:pt x="2093136" y="55241"/>
                  </a:cubicBezTo>
                  <a:cubicBezTo>
                    <a:pt x="2933174" y="55241"/>
                    <a:pt x="3673805" y="34742"/>
                    <a:pt x="4111148" y="3565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2016270301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김지원      </a:t>
              </a:r>
              <a:r>
                <a:rPr lang="en-US" altLang="ko-KR" sz="1400" b="1" i="0" u="none" strike="noStrike" dirty="0">
                  <a:solidFill>
                    <a:srgbClr val="000000"/>
                  </a:solidFill>
                  <a:effectLst/>
                </a:rPr>
                <a:t>2017380356 </a:t>
              </a:r>
              <a:r>
                <a:rPr lang="ko-KR" altLang="en-US" sz="1400" b="1" i="0" u="none" strike="noStrike" dirty="0">
                  <a:solidFill>
                    <a:srgbClr val="000000"/>
                  </a:solidFill>
                  <a:effectLst/>
                </a:rPr>
                <a:t>안희주</a:t>
              </a:r>
              <a:endPara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9B1A364-FFF0-46E6-92B3-4538473DE5BC}"/>
                </a:ext>
              </a:extLst>
            </p:cNvPr>
            <p:cNvSpPr/>
            <p:nvPr/>
          </p:nvSpPr>
          <p:spPr>
            <a:xfrm>
              <a:off x="7828585" y="2335471"/>
              <a:ext cx="203527" cy="529149"/>
            </a:xfrm>
            <a:prstGeom prst="ellipse">
              <a:avLst/>
            </a:prstGeom>
            <a:solidFill>
              <a:srgbClr val="FAF5DE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0F4C38E-035D-4126-8BF6-D411615A5BD8}"/>
                </a:ext>
              </a:extLst>
            </p:cNvPr>
            <p:cNvSpPr/>
            <p:nvPr/>
          </p:nvSpPr>
          <p:spPr>
            <a:xfrm>
              <a:off x="7830639" y="2428876"/>
              <a:ext cx="99710" cy="371450"/>
            </a:xfrm>
            <a:prstGeom prst="ellipse">
              <a:avLst/>
            </a:prstGeom>
            <a:solidFill>
              <a:srgbClr val="F6ECC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DA209AA-B129-44C2-9996-B864EEA3E2E2}"/>
                </a:ext>
              </a:extLst>
            </p:cNvPr>
            <p:cNvSpPr/>
            <p:nvPr/>
          </p:nvSpPr>
          <p:spPr>
            <a:xfrm>
              <a:off x="5897203" y="2351717"/>
              <a:ext cx="94818" cy="492895"/>
            </a:xfrm>
            <a:custGeom>
              <a:avLst/>
              <a:gdLst>
                <a:gd name="connsiteX0" fmla="*/ 0 w 72000"/>
                <a:gd name="connsiteY0" fmla="*/ 36000 h 529149"/>
                <a:gd name="connsiteX1" fmla="*/ 36000 w 72000"/>
                <a:gd name="connsiteY1" fmla="*/ 0 h 529149"/>
                <a:gd name="connsiteX2" fmla="*/ 36000 w 72000"/>
                <a:gd name="connsiteY2" fmla="*/ 0 h 529149"/>
                <a:gd name="connsiteX3" fmla="*/ 72000 w 72000"/>
                <a:gd name="connsiteY3" fmla="*/ 36000 h 529149"/>
                <a:gd name="connsiteX4" fmla="*/ 72000 w 72000"/>
                <a:gd name="connsiteY4" fmla="*/ 493149 h 529149"/>
                <a:gd name="connsiteX5" fmla="*/ 36000 w 72000"/>
                <a:gd name="connsiteY5" fmla="*/ 529149 h 529149"/>
                <a:gd name="connsiteX6" fmla="*/ 36000 w 72000"/>
                <a:gd name="connsiteY6" fmla="*/ 529149 h 529149"/>
                <a:gd name="connsiteX7" fmla="*/ 0 w 72000"/>
                <a:gd name="connsiteY7" fmla="*/ 493149 h 529149"/>
                <a:gd name="connsiteX8" fmla="*/ 0 w 72000"/>
                <a:gd name="connsiteY8" fmla="*/ 36000 h 529149"/>
                <a:gd name="connsiteX0" fmla="*/ 21166 w 93166"/>
                <a:gd name="connsiteY0" fmla="*/ 36000 h 529149"/>
                <a:gd name="connsiteX1" fmla="*/ 57166 w 93166"/>
                <a:gd name="connsiteY1" fmla="*/ 0 h 529149"/>
                <a:gd name="connsiteX2" fmla="*/ 57166 w 93166"/>
                <a:gd name="connsiteY2" fmla="*/ 0 h 529149"/>
                <a:gd name="connsiteX3" fmla="*/ 93166 w 93166"/>
                <a:gd name="connsiteY3" fmla="*/ 36000 h 529149"/>
                <a:gd name="connsiteX4" fmla="*/ 93166 w 93166"/>
                <a:gd name="connsiteY4" fmla="*/ 493149 h 529149"/>
                <a:gd name="connsiteX5" fmla="*/ 57166 w 93166"/>
                <a:gd name="connsiteY5" fmla="*/ 529149 h 529149"/>
                <a:gd name="connsiteX6" fmla="*/ 57166 w 93166"/>
                <a:gd name="connsiteY6" fmla="*/ 529149 h 529149"/>
                <a:gd name="connsiteX7" fmla="*/ 21166 w 93166"/>
                <a:gd name="connsiteY7" fmla="*/ 493149 h 529149"/>
                <a:gd name="connsiteX8" fmla="*/ 21166 w 93166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792" h="529149">
                  <a:moveTo>
                    <a:pt x="29792" y="36000"/>
                  </a:moveTo>
                  <a:cubicBezTo>
                    <a:pt x="29792" y="16118"/>
                    <a:pt x="45910" y="0"/>
                    <a:pt x="65792" y="0"/>
                  </a:cubicBezTo>
                  <a:lnTo>
                    <a:pt x="65792" y="0"/>
                  </a:lnTo>
                  <a:cubicBezTo>
                    <a:pt x="85674" y="0"/>
                    <a:pt x="101792" y="16118"/>
                    <a:pt x="101792" y="36000"/>
                  </a:cubicBezTo>
                  <a:cubicBezTo>
                    <a:pt x="49405" y="255058"/>
                    <a:pt x="75598" y="333622"/>
                    <a:pt x="101792" y="493149"/>
                  </a:cubicBezTo>
                  <a:cubicBezTo>
                    <a:pt x="101792" y="513031"/>
                    <a:pt x="85674" y="529149"/>
                    <a:pt x="65792" y="529149"/>
                  </a:cubicBezTo>
                  <a:lnTo>
                    <a:pt x="65792" y="529149"/>
                  </a:lnTo>
                  <a:cubicBezTo>
                    <a:pt x="45910" y="529149"/>
                    <a:pt x="29792" y="513031"/>
                    <a:pt x="29792" y="493149"/>
                  </a:cubicBezTo>
                  <a:cubicBezTo>
                    <a:pt x="-1164" y="343147"/>
                    <a:pt x="-17833" y="212195"/>
                    <a:pt x="29792" y="36000"/>
                  </a:cubicBezTo>
                  <a:close/>
                </a:path>
              </a:pathLst>
            </a:custGeom>
            <a:solidFill>
              <a:srgbClr val="FF7876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2">
              <a:extLst>
                <a:ext uri="{FF2B5EF4-FFF2-40B4-BE49-F238E27FC236}">
                  <a16:creationId xmlns:a16="http://schemas.microsoft.com/office/drawing/2014/main" id="{979CA5A3-44B6-4252-BF42-5BEB5AAB862C}"/>
                </a:ext>
              </a:extLst>
            </p:cNvPr>
            <p:cNvSpPr/>
            <p:nvPr/>
          </p:nvSpPr>
          <p:spPr>
            <a:xfrm>
              <a:off x="6005958" y="2344573"/>
              <a:ext cx="94818" cy="492895"/>
            </a:xfrm>
            <a:custGeom>
              <a:avLst/>
              <a:gdLst>
                <a:gd name="connsiteX0" fmla="*/ 0 w 72000"/>
                <a:gd name="connsiteY0" fmla="*/ 36000 h 529149"/>
                <a:gd name="connsiteX1" fmla="*/ 36000 w 72000"/>
                <a:gd name="connsiteY1" fmla="*/ 0 h 529149"/>
                <a:gd name="connsiteX2" fmla="*/ 36000 w 72000"/>
                <a:gd name="connsiteY2" fmla="*/ 0 h 529149"/>
                <a:gd name="connsiteX3" fmla="*/ 72000 w 72000"/>
                <a:gd name="connsiteY3" fmla="*/ 36000 h 529149"/>
                <a:gd name="connsiteX4" fmla="*/ 72000 w 72000"/>
                <a:gd name="connsiteY4" fmla="*/ 493149 h 529149"/>
                <a:gd name="connsiteX5" fmla="*/ 36000 w 72000"/>
                <a:gd name="connsiteY5" fmla="*/ 529149 h 529149"/>
                <a:gd name="connsiteX6" fmla="*/ 36000 w 72000"/>
                <a:gd name="connsiteY6" fmla="*/ 529149 h 529149"/>
                <a:gd name="connsiteX7" fmla="*/ 0 w 72000"/>
                <a:gd name="connsiteY7" fmla="*/ 493149 h 529149"/>
                <a:gd name="connsiteX8" fmla="*/ 0 w 72000"/>
                <a:gd name="connsiteY8" fmla="*/ 36000 h 529149"/>
                <a:gd name="connsiteX0" fmla="*/ 21166 w 93166"/>
                <a:gd name="connsiteY0" fmla="*/ 36000 h 529149"/>
                <a:gd name="connsiteX1" fmla="*/ 57166 w 93166"/>
                <a:gd name="connsiteY1" fmla="*/ 0 h 529149"/>
                <a:gd name="connsiteX2" fmla="*/ 57166 w 93166"/>
                <a:gd name="connsiteY2" fmla="*/ 0 h 529149"/>
                <a:gd name="connsiteX3" fmla="*/ 93166 w 93166"/>
                <a:gd name="connsiteY3" fmla="*/ 36000 h 529149"/>
                <a:gd name="connsiteX4" fmla="*/ 93166 w 93166"/>
                <a:gd name="connsiteY4" fmla="*/ 493149 h 529149"/>
                <a:gd name="connsiteX5" fmla="*/ 57166 w 93166"/>
                <a:gd name="connsiteY5" fmla="*/ 529149 h 529149"/>
                <a:gd name="connsiteX6" fmla="*/ 57166 w 93166"/>
                <a:gd name="connsiteY6" fmla="*/ 529149 h 529149"/>
                <a:gd name="connsiteX7" fmla="*/ 21166 w 93166"/>
                <a:gd name="connsiteY7" fmla="*/ 493149 h 529149"/>
                <a:gd name="connsiteX8" fmla="*/ 21166 w 93166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792" h="529149">
                  <a:moveTo>
                    <a:pt x="29792" y="36000"/>
                  </a:moveTo>
                  <a:cubicBezTo>
                    <a:pt x="29792" y="16118"/>
                    <a:pt x="45910" y="0"/>
                    <a:pt x="65792" y="0"/>
                  </a:cubicBezTo>
                  <a:lnTo>
                    <a:pt x="65792" y="0"/>
                  </a:lnTo>
                  <a:cubicBezTo>
                    <a:pt x="85674" y="0"/>
                    <a:pt x="101792" y="16118"/>
                    <a:pt x="101792" y="36000"/>
                  </a:cubicBezTo>
                  <a:cubicBezTo>
                    <a:pt x="49405" y="255058"/>
                    <a:pt x="75598" y="333622"/>
                    <a:pt x="101792" y="493149"/>
                  </a:cubicBezTo>
                  <a:cubicBezTo>
                    <a:pt x="101792" y="513031"/>
                    <a:pt x="85674" y="529149"/>
                    <a:pt x="65792" y="529149"/>
                  </a:cubicBezTo>
                  <a:lnTo>
                    <a:pt x="65792" y="529149"/>
                  </a:lnTo>
                  <a:cubicBezTo>
                    <a:pt x="45910" y="529149"/>
                    <a:pt x="29792" y="513031"/>
                    <a:pt x="29792" y="493149"/>
                  </a:cubicBezTo>
                  <a:cubicBezTo>
                    <a:pt x="-1164" y="343147"/>
                    <a:pt x="-17833" y="212195"/>
                    <a:pt x="29792" y="36000"/>
                  </a:cubicBezTo>
                  <a:close/>
                </a:path>
              </a:pathLst>
            </a:custGeom>
            <a:solidFill>
              <a:srgbClr val="FF7876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FD3AE3-9EA5-42F6-B032-A9C8278B6D40}"/>
              </a:ext>
            </a:extLst>
          </p:cNvPr>
          <p:cNvSpPr/>
          <p:nvPr/>
        </p:nvSpPr>
        <p:spPr>
          <a:xfrm>
            <a:off x="2314622" y="3225800"/>
            <a:ext cx="754602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200" kern="0" dirty="0">
                <a:ln w="1905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DATABASE </a:t>
            </a:r>
            <a:r>
              <a:rPr lang="ko-KR" altLang="en-US" sz="7200" kern="0" dirty="0">
                <a:ln w="1905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설계</a:t>
            </a:r>
            <a:endParaRPr lang="en-US" altLang="ko-KR" sz="1400" kern="0" dirty="0">
              <a:ln w="19050"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ko-KR" altLang="en-US" sz="1400" kern="0" dirty="0">
                <a:solidFill>
                  <a:prstClr val="white"/>
                </a:solidFill>
              </a:rPr>
              <a:t>공모전 사이트 업그레이드 프로젝트</a:t>
            </a:r>
            <a:endParaRPr lang="en-US" altLang="ko-KR" sz="14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259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84818" y="218131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D426F7E-B4B1-400B-9254-18827F370112}"/>
              </a:ext>
            </a:extLst>
          </p:cNvPr>
          <p:cNvSpPr/>
          <p:nvPr/>
        </p:nvSpPr>
        <p:spPr>
          <a:xfrm>
            <a:off x="3256217" y="467551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E-R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다이어그램</a:t>
            </a:r>
            <a:r>
              <a:rPr kumimoji="0" lang="en-US" altLang="ko-KR" sz="44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7BAA00-40DA-4927-AEDE-D5D758A58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8" t="33121" r="18187" b="32170"/>
          <a:stretch/>
        </p:blipFill>
        <p:spPr>
          <a:xfrm>
            <a:off x="815670" y="1469127"/>
            <a:ext cx="10577792" cy="428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86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93384" y="230396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D426F7E-B4B1-400B-9254-18827F370112}"/>
              </a:ext>
            </a:extLst>
          </p:cNvPr>
          <p:cNvSpPr/>
          <p:nvPr/>
        </p:nvSpPr>
        <p:spPr>
          <a:xfrm>
            <a:off x="3256217" y="467551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Database </a:t>
            </a:r>
            <a:r>
              <a:rPr kumimoji="0" lang="ko-KR" altLang="en-US" sz="44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정규화</a:t>
            </a:r>
            <a:r>
              <a:rPr kumimoji="0" lang="en-US" altLang="ko-KR" sz="44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470597-38D2-46DA-AFBF-C5EA0EC830B0}"/>
              </a:ext>
            </a:extLst>
          </p:cNvPr>
          <p:cNvSpPr txBox="1"/>
          <p:nvPr/>
        </p:nvSpPr>
        <p:spPr>
          <a:xfrm>
            <a:off x="8890465" y="6165270"/>
            <a:ext cx="24176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* </a:t>
            </a:r>
            <a:r>
              <a:rPr lang="ko-KR" altLang="en-US" sz="1100" dirty="0"/>
              <a:t>마지막 슬라이드에 확대하여 첨부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B37B23B-FCD9-4521-A39B-89B8CB713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99" t="14592" r="23136" b="16129"/>
          <a:stretch/>
        </p:blipFill>
        <p:spPr>
          <a:xfrm>
            <a:off x="2910348" y="1325552"/>
            <a:ext cx="6371303" cy="475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93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84818" y="218131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D426F7E-B4B1-400B-9254-18827F370112}"/>
              </a:ext>
            </a:extLst>
          </p:cNvPr>
          <p:cNvSpPr/>
          <p:nvPr/>
        </p:nvSpPr>
        <p:spPr>
          <a:xfrm>
            <a:off x="3256217" y="467551"/>
            <a:ext cx="5679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Database </a:t>
            </a:r>
            <a:r>
              <a:rPr kumimoji="0" lang="ko-KR" altLang="en-US" sz="40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테이블 생성</a:t>
            </a:r>
            <a:r>
              <a:rPr kumimoji="0" lang="en-US" altLang="ko-KR" sz="40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8AED56-12D4-423E-8B06-CE02124E0929}"/>
              </a:ext>
            </a:extLst>
          </p:cNvPr>
          <p:cNvSpPr txBox="1"/>
          <p:nvPr/>
        </p:nvSpPr>
        <p:spPr>
          <a:xfrm>
            <a:off x="2515564" y="1588866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*회원정보 테이블 생성*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1B4D5A-91F5-41F4-BA13-5FE35B56C157}"/>
              </a:ext>
            </a:extLst>
          </p:cNvPr>
          <p:cNvSpPr txBox="1"/>
          <p:nvPr/>
        </p:nvSpPr>
        <p:spPr>
          <a:xfrm>
            <a:off x="2548133" y="4155859"/>
            <a:ext cx="3086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*공모전 참가자 정보 테이블 생성*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1E590A1-321B-4A1D-BB76-2732C0552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68731"/>
              </p:ext>
            </p:extLst>
          </p:nvPr>
        </p:nvGraphicFramePr>
        <p:xfrm>
          <a:off x="2515564" y="1893607"/>
          <a:ext cx="7178004" cy="1384360"/>
        </p:xfrm>
        <a:graphic>
          <a:graphicData uri="http://schemas.openxmlformats.org/drawingml/2006/table">
            <a:tbl>
              <a:tblPr/>
              <a:tblGrid>
                <a:gridCol w="1794501">
                  <a:extLst>
                    <a:ext uri="{9D8B030D-6E8A-4147-A177-3AD203B41FA5}">
                      <a16:colId xmlns:a16="http://schemas.microsoft.com/office/drawing/2014/main" val="4180857877"/>
                    </a:ext>
                  </a:extLst>
                </a:gridCol>
                <a:gridCol w="1794501">
                  <a:extLst>
                    <a:ext uri="{9D8B030D-6E8A-4147-A177-3AD203B41FA5}">
                      <a16:colId xmlns:a16="http://schemas.microsoft.com/office/drawing/2014/main" val="3976363128"/>
                    </a:ext>
                  </a:extLst>
                </a:gridCol>
                <a:gridCol w="1794501">
                  <a:extLst>
                    <a:ext uri="{9D8B030D-6E8A-4147-A177-3AD203B41FA5}">
                      <a16:colId xmlns:a16="http://schemas.microsoft.com/office/drawing/2014/main" val="2316627292"/>
                    </a:ext>
                  </a:extLst>
                </a:gridCol>
                <a:gridCol w="1794501">
                  <a:extLst>
                    <a:ext uri="{9D8B030D-6E8A-4147-A177-3AD203B41FA5}">
                      <a16:colId xmlns:a16="http://schemas.microsoft.com/office/drawing/2014/main" val="1516470553"/>
                    </a:ext>
                  </a:extLst>
                </a:gridCol>
              </a:tblGrid>
              <a:tr h="276872">
                <a:tc gridSpan="4">
                  <a:txBody>
                    <a:bodyPr/>
                    <a:lstStyle/>
                    <a:p>
                      <a:pPr algn="l"/>
                      <a:r>
                        <a:rPr lang="ko-KR" altLang="en-US" sz="1600" dirty="0">
                          <a:solidFill>
                            <a:srgbClr val="FFFFFF"/>
                          </a:solidFill>
                          <a:effectLst/>
                        </a:rPr>
                        <a:t>  회원</a:t>
                      </a:r>
                      <a:r>
                        <a:rPr lang="en-US" altLang="ko-KR" sz="16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effectLst/>
                        </a:rPr>
                        <a:t>member)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530856"/>
                  </a:ext>
                </a:extLst>
              </a:tr>
              <a:tr h="2768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FF0000"/>
                          </a:solidFill>
                          <a:effectLst/>
                        </a:rPr>
                        <a:t>아이디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PK)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FF0000"/>
                          </a:solidFill>
                          <a:effectLst/>
                        </a:rPr>
                        <a:t>member_id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(PK)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VARCHAR(20)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103627"/>
                  </a:ext>
                </a:extLst>
              </a:tr>
              <a:tr h="2768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</a:rPr>
                        <a:t>비밀번호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password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VARCHAR(20)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916142"/>
                  </a:ext>
                </a:extLst>
              </a:tr>
              <a:tr h="2768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</a:rPr>
                        <a:t>이름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name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VARCHAR(20)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62208"/>
                  </a:ext>
                </a:extLst>
              </a:tr>
              <a:tr h="2768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</a:rPr>
                        <a:t>직업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job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VARCHAR(20)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3189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15DC7EB-D663-45E1-8563-8B9DBAB6F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742141"/>
              </p:ext>
            </p:extLst>
          </p:nvPr>
        </p:nvGraphicFramePr>
        <p:xfrm>
          <a:off x="2548133" y="4463636"/>
          <a:ext cx="7112866" cy="975360"/>
        </p:xfrm>
        <a:graphic>
          <a:graphicData uri="http://schemas.openxmlformats.org/drawingml/2006/table">
            <a:tbl>
              <a:tblPr/>
              <a:tblGrid>
                <a:gridCol w="1739626">
                  <a:extLst>
                    <a:ext uri="{9D8B030D-6E8A-4147-A177-3AD203B41FA5}">
                      <a16:colId xmlns:a16="http://schemas.microsoft.com/office/drawing/2014/main" val="3987190089"/>
                    </a:ext>
                  </a:extLst>
                </a:gridCol>
                <a:gridCol w="2417662">
                  <a:extLst>
                    <a:ext uri="{9D8B030D-6E8A-4147-A177-3AD203B41FA5}">
                      <a16:colId xmlns:a16="http://schemas.microsoft.com/office/drawing/2014/main" val="3889910521"/>
                    </a:ext>
                  </a:extLst>
                </a:gridCol>
                <a:gridCol w="1477789">
                  <a:extLst>
                    <a:ext uri="{9D8B030D-6E8A-4147-A177-3AD203B41FA5}">
                      <a16:colId xmlns:a16="http://schemas.microsoft.com/office/drawing/2014/main" val="2076875241"/>
                    </a:ext>
                  </a:extLst>
                </a:gridCol>
                <a:gridCol w="1477789">
                  <a:extLst>
                    <a:ext uri="{9D8B030D-6E8A-4147-A177-3AD203B41FA5}">
                      <a16:colId xmlns:a16="http://schemas.microsoft.com/office/drawing/2014/main" val="385577347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FFFFFF"/>
                          </a:solidFill>
                          <a:effectLst/>
                        </a:rPr>
                        <a:t>  공모전 참가자</a:t>
                      </a:r>
                      <a:r>
                        <a:rPr lang="en-US" altLang="ko-KR" sz="16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rgbClr val="FFFFFF"/>
                          </a:solidFill>
                          <a:effectLst/>
                        </a:rPr>
                        <a:t>con_member</a:t>
                      </a:r>
                      <a:r>
                        <a:rPr lang="en-US" altLang="ko-KR" sz="1600" dirty="0">
                          <a:solidFill>
                            <a:srgbClr val="FFFFFF"/>
                          </a:solidFill>
                          <a:effectLst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785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accent5"/>
                          </a:solidFill>
                          <a:effectLst/>
                        </a:rPr>
                        <a:t>아이디</a:t>
                      </a:r>
                      <a:r>
                        <a:rPr lang="en-US" sz="1600" dirty="0">
                          <a:solidFill>
                            <a:schemeClr val="accent5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accent5"/>
                          </a:solidFill>
                          <a:effectLst/>
                        </a:rPr>
                        <a:t>member_id</a:t>
                      </a:r>
                      <a:r>
                        <a:rPr lang="en-US" sz="1600" dirty="0">
                          <a:solidFill>
                            <a:schemeClr val="accent5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VARCHAR(20)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784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accent5"/>
                          </a:solidFill>
                          <a:effectLst/>
                        </a:rPr>
                        <a:t>공모번호</a:t>
                      </a:r>
                      <a:r>
                        <a:rPr lang="en-US" sz="1600" dirty="0">
                          <a:solidFill>
                            <a:schemeClr val="accent5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accent5"/>
                          </a:solidFill>
                          <a:effectLst/>
                        </a:rPr>
                        <a:t>contest_number</a:t>
                      </a:r>
                      <a:r>
                        <a:rPr lang="en-US" sz="1600" dirty="0">
                          <a:solidFill>
                            <a:schemeClr val="accent5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INTEGER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07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accent5"/>
                          </a:solidFill>
                          <a:effectLst/>
                        </a:rPr>
                        <a:t>수상여부</a:t>
                      </a:r>
                      <a:r>
                        <a:rPr lang="en-US" altLang="ko-KR" sz="1600" dirty="0">
                          <a:solidFill>
                            <a:schemeClr val="accent5"/>
                          </a:solidFill>
                          <a:effectLst/>
                        </a:rPr>
                        <a:t>(</a:t>
                      </a:r>
                      <a:r>
                        <a:rPr lang="en-US" sz="1600" dirty="0">
                          <a:solidFill>
                            <a:schemeClr val="accent5"/>
                          </a:solidFill>
                          <a:effectLst/>
                        </a:rPr>
                        <a:t>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accent5"/>
                          </a:solidFill>
                          <a:effectLst/>
                        </a:rPr>
                        <a:t>award_number</a:t>
                      </a:r>
                      <a:r>
                        <a:rPr lang="en-US" sz="1600" dirty="0">
                          <a:solidFill>
                            <a:schemeClr val="accent5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INTEGER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420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038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84818" y="218131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2514CB5-70BC-4D98-9B72-A90B5DB88431}"/>
              </a:ext>
            </a:extLst>
          </p:cNvPr>
          <p:cNvSpPr/>
          <p:nvPr/>
        </p:nvSpPr>
        <p:spPr>
          <a:xfrm>
            <a:off x="3256217" y="467551"/>
            <a:ext cx="5679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Database </a:t>
            </a:r>
            <a:r>
              <a:rPr kumimoji="0" lang="ko-KR" altLang="en-US" sz="40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테이블 생성</a:t>
            </a:r>
            <a:r>
              <a:rPr kumimoji="0" lang="en-US" altLang="ko-KR" sz="40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 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91AD703-7F19-4523-B78A-E5FD3025CE48}"/>
              </a:ext>
            </a:extLst>
          </p:cNvPr>
          <p:cNvSpPr txBox="1"/>
          <p:nvPr/>
        </p:nvSpPr>
        <p:spPr>
          <a:xfrm>
            <a:off x="2117127" y="1531921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*시상내역 분류 테이블 생성*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3D95FC-8E44-4DF4-8FF8-6E811E12A384}"/>
              </a:ext>
            </a:extLst>
          </p:cNvPr>
          <p:cNvSpPr txBox="1"/>
          <p:nvPr/>
        </p:nvSpPr>
        <p:spPr>
          <a:xfrm>
            <a:off x="2264614" y="2920705"/>
            <a:ext cx="230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*시상 실적 테이블 생성*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6FF6071-7635-44AB-9E29-A1A8D8167132}"/>
              </a:ext>
            </a:extLst>
          </p:cNvPr>
          <p:cNvSpPr txBox="1"/>
          <p:nvPr/>
        </p:nvSpPr>
        <p:spPr>
          <a:xfrm>
            <a:off x="2117129" y="4730946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*총상금 테이블 생성*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AE3CB7-C619-4515-B110-C47DA6D30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65002"/>
              </p:ext>
            </p:extLst>
          </p:nvPr>
        </p:nvGraphicFramePr>
        <p:xfrm>
          <a:off x="2176841" y="1834665"/>
          <a:ext cx="7838313" cy="731520"/>
        </p:xfrm>
        <a:graphic>
          <a:graphicData uri="http://schemas.openxmlformats.org/drawingml/2006/table">
            <a:tbl>
              <a:tblPr/>
              <a:tblGrid>
                <a:gridCol w="1959578">
                  <a:extLst>
                    <a:ext uri="{9D8B030D-6E8A-4147-A177-3AD203B41FA5}">
                      <a16:colId xmlns:a16="http://schemas.microsoft.com/office/drawing/2014/main" val="637466242"/>
                    </a:ext>
                  </a:extLst>
                </a:gridCol>
                <a:gridCol w="2168771">
                  <a:extLst>
                    <a:ext uri="{9D8B030D-6E8A-4147-A177-3AD203B41FA5}">
                      <a16:colId xmlns:a16="http://schemas.microsoft.com/office/drawing/2014/main" val="1581048198"/>
                    </a:ext>
                  </a:extLst>
                </a:gridCol>
                <a:gridCol w="1854982">
                  <a:extLst>
                    <a:ext uri="{9D8B030D-6E8A-4147-A177-3AD203B41FA5}">
                      <a16:colId xmlns:a16="http://schemas.microsoft.com/office/drawing/2014/main" val="1252868661"/>
                    </a:ext>
                  </a:extLst>
                </a:gridCol>
                <a:gridCol w="1854982">
                  <a:extLst>
                    <a:ext uri="{9D8B030D-6E8A-4147-A177-3AD203B41FA5}">
                      <a16:colId xmlns:a16="http://schemas.microsoft.com/office/drawing/2014/main" val="138292532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FFFFFF"/>
                          </a:solidFill>
                          <a:effectLst/>
                        </a:rPr>
                        <a:t>  시상내역</a:t>
                      </a:r>
                      <a:r>
                        <a:rPr lang="en-US" altLang="ko-KR" sz="16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effectLst/>
                        </a:rPr>
                        <a:t>award)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839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FF0000"/>
                          </a:solidFill>
                          <a:effectLst/>
                        </a:rPr>
                        <a:t>시상내역 번호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effectLst/>
                        </a:rPr>
                        <a:t>(PK)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FF0000"/>
                          </a:solidFill>
                          <a:effectLst/>
                        </a:rPr>
                        <a:t>award_number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(PK)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INTEGER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708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</a:rPr>
                        <a:t>시상내역 분류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award_list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VARCHAR(50)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18380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27C79BD-6AD1-4A7E-B7F5-5028E50D9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568935"/>
              </p:ext>
            </p:extLst>
          </p:nvPr>
        </p:nvGraphicFramePr>
        <p:xfrm>
          <a:off x="2264614" y="3229855"/>
          <a:ext cx="7662771" cy="975360"/>
        </p:xfrm>
        <a:graphic>
          <a:graphicData uri="http://schemas.openxmlformats.org/drawingml/2006/table">
            <a:tbl>
              <a:tblPr/>
              <a:tblGrid>
                <a:gridCol w="2099679">
                  <a:extLst>
                    <a:ext uri="{9D8B030D-6E8A-4147-A177-3AD203B41FA5}">
                      <a16:colId xmlns:a16="http://schemas.microsoft.com/office/drawing/2014/main" val="69904079"/>
                    </a:ext>
                  </a:extLst>
                </a:gridCol>
                <a:gridCol w="2395138">
                  <a:extLst>
                    <a:ext uri="{9D8B030D-6E8A-4147-A177-3AD203B41FA5}">
                      <a16:colId xmlns:a16="http://schemas.microsoft.com/office/drawing/2014/main" val="3458958919"/>
                    </a:ext>
                  </a:extLst>
                </a:gridCol>
                <a:gridCol w="1583977">
                  <a:extLst>
                    <a:ext uri="{9D8B030D-6E8A-4147-A177-3AD203B41FA5}">
                      <a16:colId xmlns:a16="http://schemas.microsoft.com/office/drawing/2014/main" val="3736744584"/>
                    </a:ext>
                  </a:extLst>
                </a:gridCol>
                <a:gridCol w="1583977">
                  <a:extLst>
                    <a:ext uri="{9D8B030D-6E8A-4147-A177-3AD203B41FA5}">
                      <a16:colId xmlns:a16="http://schemas.microsoft.com/office/drawing/2014/main" val="3114608698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FFFFFF"/>
                          </a:solidFill>
                          <a:effectLst/>
                        </a:rPr>
                        <a:t>  시상내역 </a:t>
                      </a:r>
                      <a:r>
                        <a:rPr lang="en-US" altLang="ko-KR" sz="16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FFFFFF"/>
                          </a:solidFill>
                          <a:effectLst/>
                        </a:rPr>
                        <a:t>con_prize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effectLst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079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accent5"/>
                          </a:solidFill>
                          <a:effectLst/>
                        </a:rPr>
                        <a:t>시상내역 번호</a:t>
                      </a:r>
                      <a:r>
                        <a:rPr lang="en-US" altLang="ko-KR" sz="1600" dirty="0">
                          <a:solidFill>
                            <a:schemeClr val="accent5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accent5"/>
                          </a:solidFill>
                          <a:effectLst/>
                        </a:rPr>
                        <a:t>award_number</a:t>
                      </a:r>
                      <a:r>
                        <a:rPr lang="en-US" sz="1600" dirty="0">
                          <a:solidFill>
                            <a:schemeClr val="accent5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INTEGER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600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accent5"/>
                          </a:solidFill>
                          <a:effectLst/>
                        </a:rPr>
                        <a:t>공모번호</a:t>
                      </a:r>
                      <a:r>
                        <a:rPr lang="en-US" sz="1600" dirty="0">
                          <a:solidFill>
                            <a:schemeClr val="accent5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accent5"/>
                          </a:solidFill>
                          <a:effectLst/>
                        </a:rPr>
                        <a:t>contest_number</a:t>
                      </a:r>
                      <a:r>
                        <a:rPr lang="en-US" sz="1600" dirty="0">
                          <a:solidFill>
                            <a:schemeClr val="accent5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INTEGER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08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</a:rPr>
                        <a:t>상금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con_pay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INTEGER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91840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1CB5137-D249-4502-88A7-8B24639E3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395343"/>
              </p:ext>
            </p:extLst>
          </p:nvPr>
        </p:nvGraphicFramePr>
        <p:xfrm>
          <a:off x="2117127" y="5038723"/>
          <a:ext cx="7957739" cy="731520"/>
        </p:xfrm>
        <a:graphic>
          <a:graphicData uri="http://schemas.openxmlformats.org/drawingml/2006/table">
            <a:tbl>
              <a:tblPr/>
              <a:tblGrid>
                <a:gridCol w="1662333">
                  <a:extLst>
                    <a:ext uri="{9D8B030D-6E8A-4147-A177-3AD203B41FA5}">
                      <a16:colId xmlns:a16="http://schemas.microsoft.com/office/drawing/2014/main" val="1439596259"/>
                    </a:ext>
                  </a:extLst>
                </a:gridCol>
                <a:gridCol w="2316536">
                  <a:extLst>
                    <a:ext uri="{9D8B030D-6E8A-4147-A177-3AD203B41FA5}">
                      <a16:colId xmlns:a16="http://schemas.microsoft.com/office/drawing/2014/main" val="3296316067"/>
                    </a:ext>
                  </a:extLst>
                </a:gridCol>
                <a:gridCol w="1989435">
                  <a:extLst>
                    <a:ext uri="{9D8B030D-6E8A-4147-A177-3AD203B41FA5}">
                      <a16:colId xmlns:a16="http://schemas.microsoft.com/office/drawing/2014/main" val="888621209"/>
                    </a:ext>
                  </a:extLst>
                </a:gridCol>
                <a:gridCol w="1989435">
                  <a:extLst>
                    <a:ext uri="{9D8B030D-6E8A-4147-A177-3AD203B41FA5}">
                      <a16:colId xmlns:a16="http://schemas.microsoft.com/office/drawing/2014/main" val="1582704012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FFFFFF"/>
                          </a:solidFill>
                          <a:effectLst/>
                        </a:rPr>
                        <a:t>  총상금</a:t>
                      </a:r>
                      <a:r>
                        <a:rPr lang="en-US" altLang="ko-KR" sz="16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FFFFFF"/>
                          </a:solidFill>
                          <a:effectLst/>
                        </a:rPr>
                        <a:t>total_price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effectLst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92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FF0000"/>
                          </a:solidFill>
                          <a:effectLst/>
                        </a:rPr>
                        <a:t>총상금 번호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PK)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FF0000"/>
                          </a:solidFill>
                          <a:effectLst/>
                        </a:rPr>
                        <a:t>total_price_number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(PK)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INTEGER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02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</a:rPr>
                        <a:t>지급금액 분류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price_list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VARCHAR(50)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36379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7B0B190-73B6-4A64-AE14-2D0B7898BF1B}"/>
              </a:ext>
            </a:extLst>
          </p:cNvPr>
          <p:cNvSpPr txBox="1"/>
          <p:nvPr/>
        </p:nvSpPr>
        <p:spPr>
          <a:xfrm>
            <a:off x="2165227" y="4219439"/>
            <a:ext cx="2313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(* </a:t>
            </a:r>
            <a:r>
              <a:rPr lang="ko-KR" altLang="en-US" sz="1100" dirty="0"/>
              <a:t>시상내역이 공모전별로 복합키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10527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93384" y="230396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496DD5-0EAE-47E0-87DB-5E8C25EE9451}"/>
              </a:ext>
            </a:extLst>
          </p:cNvPr>
          <p:cNvSpPr/>
          <p:nvPr/>
        </p:nvSpPr>
        <p:spPr>
          <a:xfrm>
            <a:off x="3256217" y="467551"/>
            <a:ext cx="5679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Database </a:t>
            </a:r>
            <a:r>
              <a:rPr kumimoji="0" lang="ko-KR" altLang="en-US" sz="40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테이블 생성</a:t>
            </a:r>
            <a:r>
              <a:rPr kumimoji="0" lang="en-US" altLang="ko-KR" sz="40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392769-4A1D-4280-B0C6-481EB6843F08}"/>
              </a:ext>
            </a:extLst>
          </p:cNvPr>
          <p:cNvSpPr txBox="1"/>
          <p:nvPr/>
        </p:nvSpPr>
        <p:spPr>
          <a:xfrm>
            <a:off x="2156336" y="1103766"/>
            <a:ext cx="230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*제출 방법 테이블 생성*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0A9D21-0A12-4386-B24C-9257C33B266D}"/>
              </a:ext>
            </a:extLst>
          </p:cNvPr>
          <p:cNvSpPr txBox="1"/>
          <p:nvPr/>
        </p:nvSpPr>
        <p:spPr>
          <a:xfrm>
            <a:off x="1903466" y="3819819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*공모전 테이블 생성*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1157201-D930-42B9-84DB-1BFC6AF35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1959"/>
              </p:ext>
            </p:extLst>
          </p:nvPr>
        </p:nvGraphicFramePr>
        <p:xfrm>
          <a:off x="2156336" y="1411543"/>
          <a:ext cx="7879328" cy="731520"/>
        </p:xfrm>
        <a:graphic>
          <a:graphicData uri="http://schemas.openxmlformats.org/drawingml/2006/table">
            <a:tbl>
              <a:tblPr/>
              <a:tblGrid>
                <a:gridCol w="1969832">
                  <a:extLst>
                    <a:ext uri="{9D8B030D-6E8A-4147-A177-3AD203B41FA5}">
                      <a16:colId xmlns:a16="http://schemas.microsoft.com/office/drawing/2014/main" val="2292775848"/>
                    </a:ext>
                  </a:extLst>
                </a:gridCol>
                <a:gridCol w="2169304">
                  <a:extLst>
                    <a:ext uri="{9D8B030D-6E8A-4147-A177-3AD203B41FA5}">
                      <a16:colId xmlns:a16="http://schemas.microsoft.com/office/drawing/2014/main" val="1155727990"/>
                    </a:ext>
                  </a:extLst>
                </a:gridCol>
                <a:gridCol w="1870096">
                  <a:extLst>
                    <a:ext uri="{9D8B030D-6E8A-4147-A177-3AD203B41FA5}">
                      <a16:colId xmlns:a16="http://schemas.microsoft.com/office/drawing/2014/main" val="73040950"/>
                    </a:ext>
                  </a:extLst>
                </a:gridCol>
                <a:gridCol w="1870096">
                  <a:extLst>
                    <a:ext uri="{9D8B030D-6E8A-4147-A177-3AD203B41FA5}">
                      <a16:colId xmlns:a16="http://schemas.microsoft.com/office/drawing/2014/main" val="1169129511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FFFFFF"/>
                          </a:solidFill>
                          <a:effectLst/>
                        </a:rPr>
                        <a:t>  제출 방법</a:t>
                      </a:r>
                      <a:r>
                        <a:rPr lang="en-US" altLang="ko-KR" sz="16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effectLst/>
                        </a:rPr>
                        <a:t>submit)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19805"/>
                  </a:ext>
                </a:extLst>
              </a:tr>
              <a:tr h="6454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FF0000"/>
                          </a:solidFill>
                          <a:effectLst/>
                        </a:rPr>
                        <a:t>제출방식 번호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effectLst/>
                        </a:rPr>
                        <a:t>(PK)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FF0000"/>
                          </a:solidFill>
                          <a:effectLst/>
                        </a:rPr>
                        <a:t>submit_number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(PK)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INTEGER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194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</a:rPr>
                        <a:t>제출방식 분류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submit_list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VARCHAR(50)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8472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C4969C6-B9B6-41BA-85A4-1F2EED1EC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653445"/>
              </p:ext>
            </p:extLst>
          </p:nvPr>
        </p:nvGraphicFramePr>
        <p:xfrm>
          <a:off x="1903466" y="4118289"/>
          <a:ext cx="8385068" cy="2194560"/>
        </p:xfrm>
        <a:graphic>
          <a:graphicData uri="http://schemas.openxmlformats.org/drawingml/2006/table">
            <a:tbl>
              <a:tblPr/>
              <a:tblGrid>
                <a:gridCol w="2096267">
                  <a:extLst>
                    <a:ext uri="{9D8B030D-6E8A-4147-A177-3AD203B41FA5}">
                      <a16:colId xmlns:a16="http://schemas.microsoft.com/office/drawing/2014/main" val="3929302788"/>
                    </a:ext>
                  </a:extLst>
                </a:gridCol>
                <a:gridCol w="2507313">
                  <a:extLst>
                    <a:ext uri="{9D8B030D-6E8A-4147-A177-3AD203B41FA5}">
                      <a16:colId xmlns:a16="http://schemas.microsoft.com/office/drawing/2014/main" val="3598626110"/>
                    </a:ext>
                  </a:extLst>
                </a:gridCol>
                <a:gridCol w="1890744">
                  <a:extLst>
                    <a:ext uri="{9D8B030D-6E8A-4147-A177-3AD203B41FA5}">
                      <a16:colId xmlns:a16="http://schemas.microsoft.com/office/drawing/2014/main" val="1387309091"/>
                    </a:ext>
                  </a:extLst>
                </a:gridCol>
                <a:gridCol w="1890744">
                  <a:extLst>
                    <a:ext uri="{9D8B030D-6E8A-4147-A177-3AD203B41FA5}">
                      <a16:colId xmlns:a16="http://schemas.microsoft.com/office/drawing/2014/main" val="39792790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FFFFFF"/>
                          </a:solidFill>
                          <a:effectLst/>
                        </a:rPr>
                        <a:t>  공모전</a:t>
                      </a:r>
                      <a:r>
                        <a:rPr lang="en-US" altLang="ko-KR" sz="16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effectLst/>
                        </a:rPr>
                        <a:t>contest)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32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FF0000"/>
                          </a:solidFill>
                          <a:effectLst/>
                        </a:rPr>
                        <a:t>공모번호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PK)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FF0000"/>
                          </a:solidFill>
                          <a:effectLst/>
                        </a:rPr>
                        <a:t>contest_number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(PK)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INTEGER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222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accent1"/>
                          </a:solidFill>
                          <a:effectLst/>
                        </a:rPr>
                        <a:t>총상금 번호</a:t>
                      </a:r>
                      <a:r>
                        <a:rPr lang="en-US" altLang="ko-KR" sz="1600" dirty="0">
                          <a:solidFill>
                            <a:schemeClr val="accent1"/>
                          </a:solidFill>
                          <a:effectLst/>
                        </a:rPr>
                        <a:t>(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effectLst/>
                        </a:rPr>
                        <a:t>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accent1"/>
                          </a:solidFill>
                          <a:effectLst/>
                        </a:rPr>
                        <a:t>total_price_number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INTEGER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481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accent1"/>
                          </a:solidFill>
                          <a:effectLst/>
                        </a:rPr>
                        <a:t>카테고리 번호</a:t>
                      </a:r>
                      <a:r>
                        <a:rPr lang="en-US" altLang="ko-KR" sz="1600" dirty="0">
                          <a:solidFill>
                            <a:schemeClr val="accent1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accent1"/>
                          </a:solidFill>
                          <a:effectLst/>
                        </a:rPr>
                        <a:t>category_number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INTEGER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313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accent1"/>
                          </a:solidFill>
                          <a:effectLst/>
                        </a:rPr>
                        <a:t>주최기관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effectLst/>
                        </a:rPr>
                        <a:t>ID(FK)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accent1"/>
                          </a:solidFill>
                          <a:effectLst/>
                        </a:rPr>
                        <a:t>institute_ID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VARCHAR(20)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630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accent1"/>
                          </a:solidFill>
                          <a:effectLst/>
                        </a:rPr>
                        <a:t>제출방식 번호</a:t>
                      </a:r>
                      <a:r>
                        <a:rPr lang="en-US" altLang="ko-KR" sz="1600" dirty="0">
                          <a:solidFill>
                            <a:schemeClr val="accent1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accent1"/>
                          </a:solidFill>
                          <a:effectLst/>
                        </a:rPr>
                        <a:t>submit_number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INTEGER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971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effectLst/>
                        </a:rPr>
                        <a:t>공모전 이름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contest_name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VARCHAR(50)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370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effectLst/>
                        </a:rPr>
                        <a:t>시작일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start_date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DATE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088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</a:rPr>
                        <a:t>마감일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end_date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DATE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08259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1CE873-4C6F-4C4F-827A-84FD1B7EC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0420"/>
              </p:ext>
            </p:extLst>
          </p:nvPr>
        </p:nvGraphicFramePr>
        <p:xfrm>
          <a:off x="1769126" y="2624244"/>
          <a:ext cx="8571156" cy="731520"/>
        </p:xfrm>
        <a:graphic>
          <a:graphicData uri="http://schemas.openxmlformats.org/drawingml/2006/table">
            <a:tbl>
              <a:tblPr/>
              <a:tblGrid>
                <a:gridCol w="2304446">
                  <a:extLst>
                    <a:ext uri="{9D8B030D-6E8A-4147-A177-3AD203B41FA5}">
                      <a16:colId xmlns:a16="http://schemas.microsoft.com/office/drawing/2014/main" val="1689340644"/>
                    </a:ext>
                  </a:extLst>
                </a:gridCol>
                <a:gridCol w="2465930">
                  <a:extLst>
                    <a:ext uri="{9D8B030D-6E8A-4147-A177-3AD203B41FA5}">
                      <a16:colId xmlns:a16="http://schemas.microsoft.com/office/drawing/2014/main" val="2008683065"/>
                    </a:ext>
                  </a:extLst>
                </a:gridCol>
                <a:gridCol w="1900390">
                  <a:extLst>
                    <a:ext uri="{9D8B030D-6E8A-4147-A177-3AD203B41FA5}">
                      <a16:colId xmlns:a16="http://schemas.microsoft.com/office/drawing/2014/main" val="3229137489"/>
                    </a:ext>
                  </a:extLst>
                </a:gridCol>
                <a:gridCol w="1900390">
                  <a:extLst>
                    <a:ext uri="{9D8B030D-6E8A-4147-A177-3AD203B41FA5}">
                      <a16:colId xmlns:a16="http://schemas.microsoft.com/office/drawing/2014/main" val="3566518110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FFFFFF"/>
                          </a:solidFill>
                          <a:effectLst/>
                        </a:rPr>
                        <a:t>  접수방식</a:t>
                      </a:r>
                      <a:r>
                        <a:rPr lang="en-US" altLang="ko-KR" sz="16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FFFFFF"/>
                          </a:solidFill>
                          <a:effectLst/>
                        </a:rPr>
                        <a:t>con_receipt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effectLst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462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accent5"/>
                          </a:solidFill>
                          <a:effectLst/>
                        </a:rPr>
                        <a:t>제출방식 번호</a:t>
                      </a:r>
                      <a:r>
                        <a:rPr lang="en-US" altLang="ko-KR" sz="1600" dirty="0">
                          <a:solidFill>
                            <a:schemeClr val="accent5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accent5"/>
                          </a:solidFill>
                          <a:effectLst/>
                        </a:rPr>
                        <a:t>submit_number</a:t>
                      </a:r>
                      <a:r>
                        <a:rPr lang="en-US" sz="1600" dirty="0">
                          <a:solidFill>
                            <a:schemeClr val="accent5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INTEGER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902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accent5"/>
                          </a:solidFill>
                          <a:effectLst/>
                        </a:rPr>
                        <a:t>공모번호</a:t>
                      </a:r>
                      <a:r>
                        <a:rPr lang="en-US" sz="1600" dirty="0">
                          <a:solidFill>
                            <a:schemeClr val="accent5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accent5"/>
                          </a:solidFill>
                          <a:effectLst/>
                        </a:rPr>
                        <a:t>contest_number</a:t>
                      </a:r>
                      <a:r>
                        <a:rPr lang="en-US" sz="1600" dirty="0">
                          <a:solidFill>
                            <a:schemeClr val="accent5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INTEGER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668259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304B20B0-2A0C-4106-853E-EC76B3F8A869}"/>
              </a:ext>
            </a:extLst>
          </p:cNvPr>
          <p:cNvSpPr txBox="1"/>
          <p:nvPr/>
        </p:nvSpPr>
        <p:spPr>
          <a:xfrm>
            <a:off x="1769126" y="2312858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*접수방식 테이블 생성*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6C431E-84C0-465D-A3CF-AA55C508674C}"/>
              </a:ext>
            </a:extLst>
          </p:cNvPr>
          <p:cNvSpPr txBox="1"/>
          <p:nvPr/>
        </p:nvSpPr>
        <p:spPr>
          <a:xfrm>
            <a:off x="1769126" y="3373224"/>
            <a:ext cx="2313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(* </a:t>
            </a:r>
            <a:r>
              <a:rPr lang="ko-KR" altLang="en-US" sz="1100" dirty="0"/>
              <a:t>접수방식이 공모전별로 복합키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4946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93384" y="177305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9F40182-5AFB-4F00-A501-49BFA4D28D2D}"/>
              </a:ext>
            </a:extLst>
          </p:cNvPr>
          <p:cNvSpPr/>
          <p:nvPr/>
        </p:nvSpPr>
        <p:spPr>
          <a:xfrm>
            <a:off x="3256217" y="467551"/>
            <a:ext cx="5679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Database </a:t>
            </a:r>
            <a:r>
              <a:rPr kumimoji="0" lang="ko-KR" altLang="en-US" sz="40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테이블 생성</a:t>
            </a:r>
            <a:r>
              <a:rPr kumimoji="0" lang="en-US" altLang="ko-KR" sz="40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8D1219-4C98-4511-8B29-CB487E65CB8E}"/>
              </a:ext>
            </a:extLst>
          </p:cNvPr>
          <p:cNvSpPr txBox="1"/>
          <p:nvPr/>
        </p:nvSpPr>
        <p:spPr>
          <a:xfrm>
            <a:off x="2096642" y="1369427"/>
            <a:ext cx="260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*카테고리번호 테이블 생성*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5A737B-BDFB-4085-8AF9-4FE343F5BC0A}"/>
              </a:ext>
            </a:extLst>
          </p:cNvPr>
          <p:cNvSpPr txBox="1"/>
          <p:nvPr/>
        </p:nvSpPr>
        <p:spPr>
          <a:xfrm>
            <a:off x="2096642" y="4592227"/>
            <a:ext cx="2847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*공모전 참가대상 테이블 생성*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B92F94-8E5C-4F1F-84EE-CB45C1079785}"/>
              </a:ext>
            </a:extLst>
          </p:cNvPr>
          <p:cNvSpPr txBox="1"/>
          <p:nvPr/>
        </p:nvSpPr>
        <p:spPr>
          <a:xfrm>
            <a:off x="1860333" y="2921736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*참가대상 테이블 생성*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AF6121F-041B-4F5C-9A0D-736461BC4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444995"/>
              </p:ext>
            </p:extLst>
          </p:nvPr>
        </p:nvGraphicFramePr>
        <p:xfrm>
          <a:off x="2096642" y="1692737"/>
          <a:ext cx="7998715" cy="731520"/>
        </p:xfrm>
        <a:graphic>
          <a:graphicData uri="http://schemas.openxmlformats.org/drawingml/2006/table">
            <a:tbl>
              <a:tblPr/>
              <a:tblGrid>
                <a:gridCol w="1820628">
                  <a:extLst>
                    <a:ext uri="{9D8B030D-6E8A-4147-A177-3AD203B41FA5}">
                      <a16:colId xmlns:a16="http://schemas.microsoft.com/office/drawing/2014/main" val="1168231278"/>
                    </a:ext>
                  </a:extLst>
                </a:gridCol>
                <a:gridCol w="2347845">
                  <a:extLst>
                    <a:ext uri="{9D8B030D-6E8A-4147-A177-3AD203B41FA5}">
                      <a16:colId xmlns:a16="http://schemas.microsoft.com/office/drawing/2014/main" val="637723566"/>
                    </a:ext>
                  </a:extLst>
                </a:gridCol>
                <a:gridCol w="1830563">
                  <a:extLst>
                    <a:ext uri="{9D8B030D-6E8A-4147-A177-3AD203B41FA5}">
                      <a16:colId xmlns:a16="http://schemas.microsoft.com/office/drawing/2014/main" val="2523217692"/>
                    </a:ext>
                  </a:extLst>
                </a:gridCol>
                <a:gridCol w="1999679">
                  <a:extLst>
                    <a:ext uri="{9D8B030D-6E8A-4147-A177-3AD203B41FA5}">
                      <a16:colId xmlns:a16="http://schemas.microsoft.com/office/drawing/2014/main" val="2250724148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FFFFFF"/>
                          </a:solidFill>
                          <a:effectLst/>
                        </a:rPr>
                        <a:t>  카테고리번호</a:t>
                      </a:r>
                      <a:r>
                        <a:rPr lang="en-US" altLang="ko-KR" sz="16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FFFFFF"/>
                          </a:solidFill>
                          <a:effectLst/>
                        </a:rPr>
                        <a:t>con_category_number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effectLst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084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FF0000"/>
                          </a:solidFill>
                          <a:effectLst/>
                        </a:rPr>
                        <a:t>카테고리번호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effectLst/>
                        </a:rPr>
                        <a:t>(PK)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FF0000"/>
                          </a:solidFill>
                          <a:effectLst/>
                        </a:rPr>
                        <a:t>category_number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(PK)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INTEGER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771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</a:rPr>
                        <a:t>카테고리 분류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category_list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VARCHAR(50)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006762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84E4CA5-5C38-4E83-B460-C73301785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09467"/>
              </p:ext>
            </p:extLst>
          </p:nvPr>
        </p:nvGraphicFramePr>
        <p:xfrm>
          <a:off x="1860333" y="3214539"/>
          <a:ext cx="8471333" cy="731520"/>
        </p:xfrm>
        <a:graphic>
          <a:graphicData uri="http://schemas.openxmlformats.org/drawingml/2006/table">
            <a:tbl>
              <a:tblPr/>
              <a:tblGrid>
                <a:gridCol w="2117833">
                  <a:extLst>
                    <a:ext uri="{9D8B030D-6E8A-4147-A177-3AD203B41FA5}">
                      <a16:colId xmlns:a16="http://schemas.microsoft.com/office/drawing/2014/main" val="907063295"/>
                    </a:ext>
                  </a:extLst>
                </a:gridCol>
                <a:gridCol w="2640910">
                  <a:extLst>
                    <a:ext uri="{9D8B030D-6E8A-4147-A177-3AD203B41FA5}">
                      <a16:colId xmlns:a16="http://schemas.microsoft.com/office/drawing/2014/main" val="958653060"/>
                    </a:ext>
                  </a:extLst>
                </a:gridCol>
                <a:gridCol w="1856295">
                  <a:extLst>
                    <a:ext uri="{9D8B030D-6E8A-4147-A177-3AD203B41FA5}">
                      <a16:colId xmlns:a16="http://schemas.microsoft.com/office/drawing/2014/main" val="2847995090"/>
                    </a:ext>
                  </a:extLst>
                </a:gridCol>
                <a:gridCol w="1856295">
                  <a:extLst>
                    <a:ext uri="{9D8B030D-6E8A-4147-A177-3AD203B41FA5}">
                      <a16:colId xmlns:a16="http://schemas.microsoft.com/office/drawing/2014/main" val="464526912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FFFFFF"/>
                          </a:solidFill>
                          <a:effectLst/>
                        </a:rPr>
                        <a:t>  참가대상</a:t>
                      </a:r>
                      <a:r>
                        <a:rPr lang="en-US" altLang="ko-KR" sz="16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effectLst/>
                        </a:rPr>
                        <a:t>participation)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898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FF0000"/>
                          </a:solidFill>
                          <a:effectLst/>
                        </a:rPr>
                        <a:t>참가대상번호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effectLst/>
                        </a:rPr>
                        <a:t>(PK)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FF0000"/>
                          </a:solidFill>
                          <a:effectLst/>
                        </a:rPr>
                        <a:t>participation_number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(PK)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INTEGER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12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</a:rPr>
                        <a:t>참가대상 분류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participation_list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VARCHAR(20)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7988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EA86D15-50EA-4D6A-B665-2F7BCA9E6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373722"/>
              </p:ext>
            </p:extLst>
          </p:nvPr>
        </p:nvGraphicFramePr>
        <p:xfrm>
          <a:off x="2159781" y="4900004"/>
          <a:ext cx="7872436" cy="731520"/>
        </p:xfrm>
        <a:graphic>
          <a:graphicData uri="http://schemas.openxmlformats.org/drawingml/2006/table">
            <a:tbl>
              <a:tblPr/>
              <a:tblGrid>
                <a:gridCol w="2130770">
                  <a:extLst>
                    <a:ext uri="{9D8B030D-6E8A-4147-A177-3AD203B41FA5}">
                      <a16:colId xmlns:a16="http://schemas.microsoft.com/office/drawing/2014/main" val="975010981"/>
                    </a:ext>
                  </a:extLst>
                </a:gridCol>
                <a:gridCol w="3002772">
                  <a:extLst>
                    <a:ext uri="{9D8B030D-6E8A-4147-A177-3AD203B41FA5}">
                      <a16:colId xmlns:a16="http://schemas.microsoft.com/office/drawing/2014/main" val="1322195594"/>
                    </a:ext>
                  </a:extLst>
                </a:gridCol>
                <a:gridCol w="1369447">
                  <a:extLst>
                    <a:ext uri="{9D8B030D-6E8A-4147-A177-3AD203B41FA5}">
                      <a16:colId xmlns:a16="http://schemas.microsoft.com/office/drawing/2014/main" val="2082055300"/>
                    </a:ext>
                  </a:extLst>
                </a:gridCol>
                <a:gridCol w="1369447">
                  <a:extLst>
                    <a:ext uri="{9D8B030D-6E8A-4147-A177-3AD203B41FA5}">
                      <a16:colId xmlns:a16="http://schemas.microsoft.com/office/drawing/2014/main" val="1464339022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FFFFFF"/>
                          </a:solidFill>
                          <a:effectLst/>
                        </a:rPr>
                        <a:t>  공모전 참가대상</a:t>
                      </a:r>
                      <a:r>
                        <a:rPr lang="en-US" altLang="ko-KR" sz="16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FFFFFF"/>
                          </a:solidFill>
                          <a:effectLst/>
                        </a:rPr>
                        <a:t>con_attend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effectLst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515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accent5"/>
                          </a:solidFill>
                          <a:effectLst/>
                        </a:rPr>
                        <a:t>참가대상번호</a:t>
                      </a:r>
                      <a:r>
                        <a:rPr lang="en-US" altLang="ko-KR" sz="1600" dirty="0">
                          <a:solidFill>
                            <a:schemeClr val="accent5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accent5"/>
                          </a:solidFill>
                          <a:effectLst/>
                        </a:rPr>
                        <a:t>participation_number</a:t>
                      </a:r>
                      <a:r>
                        <a:rPr lang="en-US" sz="1600" dirty="0">
                          <a:solidFill>
                            <a:schemeClr val="accent5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INTEGER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613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accent5"/>
                          </a:solidFill>
                          <a:effectLst/>
                        </a:rPr>
                        <a:t>공모번호</a:t>
                      </a:r>
                      <a:r>
                        <a:rPr lang="en-US" sz="1600" dirty="0">
                          <a:solidFill>
                            <a:schemeClr val="accent5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accent5"/>
                          </a:solidFill>
                          <a:effectLst/>
                        </a:rPr>
                        <a:t>contest_number</a:t>
                      </a:r>
                      <a:r>
                        <a:rPr lang="en-US" sz="1600" dirty="0">
                          <a:solidFill>
                            <a:schemeClr val="accent5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INTEGER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128147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77E43BCB-614B-48CE-9834-7BBFBA571F10}"/>
              </a:ext>
            </a:extLst>
          </p:cNvPr>
          <p:cNvSpPr txBox="1"/>
          <p:nvPr/>
        </p:nvSpPr>
        <p:spPr>
          <a:xfrm>
            <a:off x="2096642" y="5631524"/>
            <a:ext cx="2313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(* </a:t>
            </a:r>
            <a:r>
              <a:rPr lang="ko-KR" altLang="en-US" sz="1100" dirty="0"/>
              <a:t>참가대상이 공모전별로 복합키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13252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84818" y="218131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9F40182-5AFB-4F00-A501-49BFA4D28D2D}"/>
              </a:ext>
            </a:extLst>
          </p:cNvPr>
          <p:cNvSpPr/>
          <p:nvPr/>
        </p:nvSpPr>
        <p:spPr>
          <a:xfrm>
            <a:off x="3256217" y="467551"/>
            <a:ext cx="5679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Database </a:t>
            </a:r>
            <a:r>
              <a:rPr kumimoji="0" lang="ko-KR" altLang="en-US" sz="40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테이블 생성</a:t>
            </a:r>
            <a:r>
              <a:rPr kumimoji="0" lang="en-US" altLang="ko-KR" sz="40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8D1219-4C98-4511-8B29-CB487E65CB8E}"/>
              </a:ext>
            </a:extLst>
          </p:cNvPr>
          <p:cNvSpPr txBox="1"/>
          <p:nvPr/>
        </p:nvSpPr>
        <p:spPr>
          <a:xfrm>
            <a:off x="2155093" y="1759302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*참가자격 테이블 생성*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/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5A737B-BDFB-4085-8AF9-4FE343F5BC0A}"/>
              </a:ext>
            </a:extLst>
          </p:cNvPr>
          <p:cNvSpPr txBox="1"/>
          <p:nvPr/>
        </p:nvSpPr>
        <p:spPr>
          <a:xfrm>
            <a:off x="2436050" y="4244296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*주최기관 테이블 생성*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B92F94-8E5C-4F1F-84EE-CB45C1079785}"/>
              </a:ext>
            </a:extLst>
          </p:cNvPr>
          <p:cNvSpPr txBox="1"/>
          <p:nvPr/>
        </p:nvSpPr>
        <p:spPr>
          <a:xfrm>
            <a:off x="2436050" y="3982992"/>
            <a:ext cx="260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*주최기관번호 테이블 생성*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/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8AC1298-7B7E-41DF-A1B4-273315167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710688"/>
              </p:ext>
            </p:extLst>
          </p:nvPr>
        </p:nvGraphicFramePr>
        <p:xfrm>
          <a:off x="2155093" y="2055798"/>
          <a:ext cx="7898945" cy="1219200"/>
        </p:xfrm>
        <a:graphic>
          <a:graphicData uri="http://schemas.openxmlformats.org/drawingml/2006/table">
            <a:tbl>
              <a:tblPr/>
              <a:tblGrid>
                <a:gridCol w="2147072">
                  <a:extLst>
                    <a:ext uri="{9D8B030D-6E8A-4147-A177-3AD203B41FA5}">
                      <a16:colId xmlns:a16="http://schemas.microsoft.com/office/drawing/2014/main" val="3071525587"/>
                    </a:ext>
                  </a:extLst>
                </a:gridCol>
                <a:gridCol w="2218157">
                  <a:extLst>
                    <a:ext uri="{9D8B030D-6E8A-4147-A177-3AD203B41FA5}">
                      <a16:colId xmlns:a16="http://schemas.microsoft.com/office/drawing/2014/main" val="3422000195"/>
                    </a:ext>
                  </a:extLst>
                </a:gridCol>
                <a:gridCol w="1766858">
                  <a:extLst>
                    <a:ext uri="{9D8B030D-6E8A-4147-A177-3AD203B41FA5}">
                      <a16:colId xmlns:a16="http://schemas.microsoft.com/office/drawing/2014/main" val="1199049422"/>
                    </a:ext>
                  </a:extLst>
                </a:gridCol>
                <a:gridCol w="1766858">
                  <a:extLst>
                    <a:ext uri="{9D8B030D-6E8A-4147-A177-3AD203B41FA5}">
                      <a16:colId xmlns:a16="http://schemas.microsoft.com/office/drawing/2014/main" val="998149842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FFFFFF"/>
                          </a:solidFill>
                          <a:effectLst/>
                        </a:rPr>
                        <a:t>  주최기관</a:t>
                      </a:r>
                      <a:r>
                        <a:rPr lang="en-US" altLang="ko-KR" sz="16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sz="1600" dirty="0" err="1">
                          <a:solidFill>
                            <a:srgbClr val="FFFFFF"/>
                          </a:solidFill>
                          <a:effectLst/>
                        </a:rPr>
                        <a:t>con_institute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effectLst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685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FF0000"/>
                          </a:solidFill>
                          <a:effectLst/>
                        </a:rPr>
                        <a:t>주최기관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ID(PK)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FF0000"/>
                          </a:solidFill>
                          <a:effectLst/>
                        </a:rPr>
                        <a:t>institute_ID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(PK)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VARCHAR(20)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424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</a:rPr>
                        <a:t>주최기관</a:t>
                      </a:r>
                      <a:r>
                        <a:rPr lang="en-US" sz="1600" dirty="0">
                          <a:effectLst/>
                        </a:rPr>
                        <a:t>PW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institute_PW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VARCHAR(20)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04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accent1"/>
                          </a:solidFill>
                          <a:effectLst/>
                        </a:rPr>
                        <a:t>주최기관분류번호</a:t>
                      </a:r>
                      <a:r>
                        <a:rPr lang="en-US" altLang="ko-KR" sz="1600" dirty="0">
                          <a:solidFill>
                            <a:schemeClr val="accent1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accent1"/>
                          </a:solidFill>
                          <a:effectLst/>
                        </a:rPr>
                        <a:t>institute_number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effectLst/>
                        </a:rPr>
                        <a:t>(FK)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INTEGER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68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</a:rPr>
                        <a:t>주최기관이름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institute_name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VARCHAR(50)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556207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8B49706-9790-4CB9-86F9-1E674CAC6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953859"/>
              </p:ext>
            </p:extLst>
          </p:nvPr>
        </p:nvGraphicFramePr>
        <p:xfrm>
          <a:off x="2436050" y="4290769"/>
          <a:ext cx="7310405" cy="731520"/>
        </p:xfrm>
        <a:graphic>
          <a:graphicData uri="http://schemas.openxmlformats.org/drawingml/2006/table">
            <a:tbl>
              <a:tblPr/>
              <a:tblGrid>
                <a:gridCol w="2135075">
                  <a:extLst>
                    <a:ext uri="{9D8B030D-6E8A-4147-A177-3AD203B41FA5}">
                      <a16:colId xmlns:a16="http://schemas.microsoft.com/office/drawing/2014/main" val="3416141681"/>
                    </a:ext>
                  </a:extLst>
                </a:gridCol>
                <a:gridCol w="2159164">
                  <a:extLst>
                    <a:ext uri="{9D8B030D-6E8A-4147-A177-3AD203B41FA5}">
                      <a16:colId xmlns:a16="http://schemas.microsoft.com/office/drawing/2014/main" val="2391349696"/>
                    </a:ext>
                  </a:extLst>
                </a:gridCol>
                <a:gridCol w="1508083">
                  <a:extLst>
                    <a:ext uri="{9D8B030D-6E8A-4147-A177-3AD203B41FA5}">
                      <a16:colId xmlns:a16="http://schemas.microsoft.com/office/drawing/2014/main" val="3856204156"/>
                    </a:ext>
                  </a:extLst>
                </a:gridCol>
                <a:gridCol w="1508083">
                  <a:extLst>
                    <a:ext uri="{9D8B030D-6E8A-4147-A177-3AD203B41FA5}">
                      <a16:colId xmlns:a16="http://schemas.microsoft.com/office/drawing/2014/main" val="377210926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</a:rPr>
                        <a:t>  주최기관번호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</a:rPr>
                        <a:t>institute_number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4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FF0000"/>
                          </a:solidFill>
                          <a:effectLst/>
                        </a:rPr>
                        <a:t>주최기관분류번호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effectLst/>
                        </a:rPr>
                        <a:t>(PK)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FF0000"/>
                          </a:solidFill>
                          <a:effectLst/>
                        </a:rPr>
                        <a:t>institute_number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(PK)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INTEGER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592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600">
                          <a:effectLst/>
                        </a:rPr>
                        <a:t>주최기관분류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institute_list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VARCHAR(50)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865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16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84818" y="218131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D426F7E-B4B1-400B-9254-18827F370112}"/>
              </a:ext>
            </a:extLst>
          </p:cNvPr>
          <p:cNvSpPr/>
          <p:nvPr/>
        </p:nvSpPr>
        <p:spPr>
          <a:xfrm>
            <a:off x="3256217" y="467551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 삽입</a:t>
            </a:r>
            <a:r>
              <a:rPr kumimoji="0" lang="en-US" altLang="ko-KR" sz="44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3D7C26-CB5A-4BCE-9353-AF89EBF5A0F0}"/>
              </a:ext>
            </a:extLst>
          </p:cNvPr>
          <p:cNvSpPr txBox="1"/>
          <p:nvPr/>
        </p:nvSpPr>
        <p:spPr>
          <a:xfrm>
            <a:off x="1229746" y="1420338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*회원정보 데이터 삽입*</a:t>
            </a:r>
            <a:r>
              <a:rPr lang="en-US" altLang="ko-KR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0F09F6-179A-4B9C-9A0A-7B751ACBDC8D}"/>
              </a:ext>
            </a:extLst>
          </p:cNvPr>
          <p:cNvSpPr txBox="1"/>
          <p:nvPr/>
        </p:nvSpPr>
        <p:spPr>
          <a:xfrm>
            <a:off x="6990931" y="41123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*시상내용 데이터 삽입*</a:t>
            </a:r>
            <a:r>
              <a:rPr lang="en-US" altLang="ko-KR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C14419-DA22-44CC-8A50-CFCE2F7C373B}"/>
              </a:ext>
            </a:extLst>
          </p:cNvPr>
          <p:cNvSpPr txBox="1"/>
          <p:nvPr/>
        </p:nvSpPr>
        <p:spPr>
          <a:xfrm>
            <a:off x="1229746" y="4086789"/>
            <a:ext cx="2727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*공모전 참가자 데이터  삽입*</a:t>
            </a:r>
            <a:r>
              <a:rPr lang="en-US" altLang="ko-KR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B5EF9-C5ED-4B32-B69E-762B294FCF59}"/>
              </a:ext>
            </a:extLst>
          </p:cNvPr>
          <p:cNvSpPr txBox="1"/>
          <p:nvPr/>
        </p:nvSpPr>
        <p:spPr>
          <a:xfrm>
            <a:off x="6990931" y="1376569"/>
            <a:ext cx="230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*수상실적 데이터 삽입*</a:t>
            </a:r>
            <a:r>
              <a:rPr lang="en-US" altLang="ko-KR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B80613-6508-4780-A1C3-D79DC0658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69" r="76523" b="34796"/>
          <a:stretch/>
        </p:blipFill>
        <p:spPr>
          <a:xfrm>
            <a:off x="1335933" y="1684346"/>
            <a:ext cx="3613657" cy="13406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29BA6E-5FD7-46BE-BE34-B1BCFD617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692" r="78235" b="19662"/>
          <a:stretch/>
        </p:blipFill>
        <p:spPr>
          <a:xfrm>
            <a:off x="1330604" y="4365815"/>
            <a:ext cx="3376771" cy="11292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9318DD4-F022-41BB-8107-87F5518951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473" r="78260" b="9528"/>
          <a:stretch/>
        </p:blipFill>
        <p:spPr>
          <a:xfrm>
            <a:off x="7037395" y="1668484"/>
            <a:ext cx="3371555" cy="19384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4F1E0E9-FC54-44E8-982A-4D4AEE9FB8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078" r="79501" b="10521"/>
          <a:stretch/>
        </p:blipFill>
        <p:spPr>
          <a:xfrm>
            <a:off x="7037395" y="4420142"/>
            <a:ext cx="3428498" cy="129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47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56391" y="267117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315F35-F058-4403-84CA-056FBECC7B4B}"/>
              </a:ext>
            </a:extLst>
          </p:cNvPr>
          <p:cNvSpPr/>
          <p:nvPr/>
        </p:nvSpPr>
        <p:spPr>
          <a:xfrm>
            <a:off x="3256217" y="467551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 삽입</a:t>
            </a:r>
            <a:r>
              <a:rPr kumimoji="0" lang="en-US" altLang="ko-KR" sz="44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2188BD-57B1-4CFA-91AA-BEAB689A2ACE}"/>
              </a:ext>
            </a:extLst>
          </p:cNvPr>
          <p:cNvSpPr txBox="1"/>
          <p:nvPr/>
        </p:nvSpPr>
        <p:spPr>
          <a:xfrm>
            <a:off x="1400648" y="1316767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*총상금 데이터 삽입*</a:t>
            </a:r>
            <a:r>
              <a:rPr lang="en-US" altLang="ko-KR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FEE27C-2B34-4E74-9091-4F80D0A5D94F}"/>
              </a:ext>
            </a:extLst>
          </p:cNvPr>
          <p:cNvSpPr txBox="1"/>
          <p:nvPr/>
        </p:nvSpPr>
        <p:spPr>
          <a:xfrm>
            <a:off x="7092830" y="1316767"/>
            <a:ext cx="230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*제출 방법 데이터 삽입*</a:t>
            </a:r>
            <a:r>
              <a:rPr lang="en-US" altLang="ko-KR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250946-2021-42D4-8A98-F087A1C9C2C6}"/>
              </a:ext>
            </a:extLst>
          </p:cNvPr>
          <p:cNvSpPr txBox="1"/>
          <p:nvPr/>
        </p:nvSpPr>
        <p:spPr>
          <a:xfrm>
            <a:off x="1169225" y="3762878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*공모전 데이터 삽입*</a:t>
            </a:r>
            <a:r>
              <a:rPr lang="en-US" altLang="ko-KR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2C0C49-CB9E-4DA9-BBE5-7245A97ED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80" r="75176" b="9484"/>
          <a:stretch/>
        </p:blipFill>
        <p:spPr>
          <a:xfrm>
            <a:off x="1482183" y="1624544"/>
            <a:ext cx="3386502" cy="17168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55BD8D-620A-43AA-BF38-279C2D5AD0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902" r="84143" b="9485"/>
          <a:stretch/>
        </p:blipFill>
        <p:spPr>
          <a:xfrm>
            <a:off x="7151985" y="1696267"/>
            <a:ext cx="2975239" cy="15963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E03A21B-18A8-4DB9-A7D2-4C29BFC4A7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077" r="38407" b="15356"/>
          <a:stretch/>
        </p:blipFill>
        <p:spPr>
          <a:xfrm>
            <a:off x="1974391" y="4038504"/>
            <a:ext cx="8030901" cy="224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57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169635" y="218131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ECDE03-374A-49F5-8B48-ABF623178D02}"/>
              </a:ext>
            </a:extLst>
          </p:cNvPr>
          <p:cNvSpPr/>
          <p:nvPr/>
        </p:nvSpPr>
        <p:spPr>
          <a:xfrm>
            <a:off x="3256217" y="467551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데이터 삽입</a:t>
            </a:r>
            <a:r>
              <a:rPr kumimoji="0" lang="en-US" altLang="ko-KR" sz="44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37CED7-9FAB-4DC5-A91E-61AEAE5AAE88}"/>
              </a:ext>
            </a:extLst>
          </p:cNvPr>
          <p:cNvSpPr txBox="1"/>
          <p:nvPr/>
        </p:nvSpPr>
        <p:spPr>
          <a:xfrm>
            <a:off x="6538983" y="3549616"/>
            <a:ext cx="277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*참가자격분류 데이터 삽입*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/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E5A866-C23E-4872-9455-24F62B1903DB}"/>
              </a:ext>
            </a:extLst>
          </p:cNvPr>
          <p:cNvSpPr txBox="1"/>
          <p:nvPr/>
        </p:nvSpPr>
        <p:spPr>
          <a:xfrm>
            <a:off x="6538983" y="1340521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*</a:t>
            </a:r>
            <a:r>
              <a:rPr lang="ko-KR" altLang="en-US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접수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 데이터 삽입*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/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98D68D-3A75-41D8-B0A7-1CD6BE6034C0}"/>
              </a:ext>
            </a:extLst>
          </p:cNvPr>
          <p:cNvSpPr txBox="1"/>
          <p:nvPr/>
        </p:nvSpPr>
        <p:spPr>
          <a:xfrm>
            <a:off x="1713944" y="1586729"/>
            <a:ext cx="275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*카테고리번호 데이터 삽입*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/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35CA2B-F3E9-422C-AF93-4A17F4619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90" r="80649" b="9526"/>
          <a:stretch/>
        </p:blipFill>
        <p:spPr>
          <a:xfrm>
            <a:off x="1713944" y="1888607"/>
            <a:ext cx="2905251" cy="362979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FB3238A-2471-4EFB-A10F-A3265F798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773" r="78393" b="9732"/>
          <a:stretch/>
        </p:blipFill>
        <p:spPr>
          <a:xfrm>
            <a:off x="6629628" y="3841163"/>
            <a:ext cx="3351092" cy="218059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E577633-7878-4E51-8DBF-AD6982E486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777" r="83766" b="11098"/>
          <a:stretch/>
        </p:blipFill>
        <p:spPr>
          <a:xfrm>
            <a:off x="6627969" y="1630221"/>
            <a:ext cx="2523506" cy="137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3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93384" y="230396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타원 12">
            <a:extLst>
              <a:ext uri="{FF2B5EF4-FFF2-40B4-BE49-F238E27FC236}">
                <a16:creationId xmlns:a16="http://schemas.microsoft.com/office/drawing/2014/main" id="{5B0DB15E-B1B2-4F38-8A75-D1D4C3698E39}"/>
              </a:ext>
            </a:extLst>
          </p:cNvPr>
          <p:cNvSpPr/>
          <p:nvPr/>
        </p:nvSpPr>
        <p:spPr>
          <a:xfrm>
            <a:off x="1691794" y="1829381"/>
            <a:ext cx="1692000" cy="169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제안서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5F88FF0-96C8-4DA0-9121-05DDB60FA720}"/>
              </a:ext>
            </a:extLst>
          </p:cNvPr>
          <p:cNvSpPr/>
          <p:nvPr/>
        </p:nvSpPr>
        <p:spPr>
          <a:xfrm>
            <a:off x="3626467" y="2546050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  <p:sp>
        <p:nvSpPr>
          <p:cNvPr id="10" name="타원 14">
            <a:extLst>
              <a:ext uri="{FF2B5EF4-FFF2-40B4-BE49-F238E27FC236}">
                <a16:creationId xmlns:a16="http://schemas.microsoft.com/office/drawing/2014/main" id="{1049C7F2-649D-405F-8C23-424695277053}"/>
              </a:ext>
            </a:extLst>
          </p:cNvPr>
          <p:cNvSpPr/>
          <p:nvPr/>
        </p:nvSpPr>
        <p:spPr>
          <a:xfrm>
            <a:off x="4025296" y="1805637"/>
            <a:ext cx="1692000" cy="169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주제선정 이유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35A087E-D3FC-4156-8811-EC0A3D325656}"/>
              </a:ext>
            </a:extLst>
          </p:cNvPr>
          <p:cNvSpPr/>
          <p:nvPr/>
        </p:nvSpPr>
        <p:spPr>
          <a:xfrm>
            <a:off x="5912467" y="2546050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  <p:sp>
        <p:nvSpPr>
          <p:cNvPr id="12" name="타원 16">
            <a:extLst>
              <a:ext uri="{FF2B5EF4-FFF2-40B4-BE49-F238E27FC236}">
                <a16:creationId xmlns:a16="http://schemas.microsoft.com/office/drawing/2014/main" id="{9C81CE18-4085-4DC2-88E3-445E43CF18E8}"/>
              </a:ext>
            </a:extLst>
          </p:cNvPr>
          <p:cNvSpPr/>
          <p:nvPr/>
        </p:nvSpPr>
        <p:spPr>
          <a:xfrm>
            <a:off x="6310958" y="1829389"/>
            <a:ext cx="1692000" cy="169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E-R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다이어그램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59F7E03-5A96-41D8-A651-0DDA9ADB7E79}"/>
              </a:ext>
            </a:extLst>
          </p:cNvPr>
          <p:cNvSpPr/>
          <p:nvPr/>
        </p:nvSpPr>
        <p:spPr>
          <a:xfrm>
            <a:off x="8198467" y="2546050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  <p:sp>
        <p:nvSpPr>
          <p:cNvPr id="14" name="타원 26">
            <a:extLst>
              <a:ext uri="{FF2B5EF4-FFF2-40B4-BE49-F238E27FC236}">
                <a16:creationId xmlns:a16="http://schemas.microsoft.com/office/drawing/2014/main" id="{C99076E7-3DB6-4761-B986-691B9A8BB617}"/>
              </a:ext>
            </a:extLst>
          </p:cNvPr>
          <p:cNvSpPr/>
          <p:nvPr/>
        </p:nvSpPr>
        <p:spPr>
          <a:xfrm>
            <a:off x="8597296" y="1829155"/>
            <a:ext cx="1692000" cy="169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Database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정규화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D426F7E-B4B1-400B-9254-18827F370112}"/>
              </a:ext>
            </a:extLst>
          </p:cNvPr>
          <p:cNvSpPr/>
          <p:nvPr/>
        </p:nvSpPr>
        <p:spPr>
          <a:xfrm>
            <a:off x="3256217" y="467551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r>
              <a:rPr lang="en-US" altLang="ko-KR" sz="44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4168094-2D9E-40AE-9D64-A9F01EAD2D8E}"/>
              </a:ext>
            </a:extLst>
          </p:cNvPr>
          <p:cNvSpPr/>
          <p:nvPr/>
        </p:nvSpPr>
        <p:spPr>
          <a:xfrm>
            <a:off x="2780467" y="4446810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  <p:sp>
        <p:nvSpPr>
          <p:cNvPr id="84" name="타원 14">
            <a:extLst>
              <a:ext uri="{FF2B5EF4-FFF2-40B4-BE49-F238E27FC236}">
                <a16:creationId xmlns:a16="http://schemas.microsoft.com/office/drawing/2014/main" id="{5286B058-1EB1-4D39-9717-6E40181452A5}"/>
              </a:ext>
            </a:extLst>
          </p:cNvPr>
          <p:cNvSpPr/>
          <p:nvPr/>
        </p:nvSpPr>
        <p:spPr>
          <a:xfrm>
            <a:off x="3179296" y="3706357"/>
            <a:ext cx="1692000" cy="169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Database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테이블 생성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968F05B-6F80-4D4B-902E-C1F58E42FB86}"/>
              </a:ext>
            </a:extLst>
          </p:cNvPr>
          <p:cNvSpPr/>
          <p:nvPr/>
        </p:nvSpPr>
        <p:spPr>
          <a:xfrm>
            <a:off x="5066467" y="4446810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  <p:sp>
        <p:nvSpPr>
          <p:cNvPr id="86" name="타원 16">
            <a:extLst>
              <a:ext uri="{FF2B5EF4-FFF2-40B4-BE49-F238E27FC236}">
                <a16:creationId xmlns:a16="http://schemas.microsoft.com/office/drawing/2014/main" id="{1EBBE45E-86F0-4FA7-A238-9C1EC2321E48}"/>
              </a:ext>
            </a:extLst>
          </p:cNvPr>
          <p:cNvSpPr/>
          <p:nvPr/>
        </p:nvSpPr>
        <p:spPr>
          <a:xfrm>
            <a:off x="5464958" y="3730109"/>
            <a:ext cx="1692000" cy="169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삽입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56D52D2-FE3C-4F1C-BB44-302B72572844}"/>
              </a:ext>
            </a:extLst>
          </p:cNvPr>
          <p:cNvSpPr/>
          <p:nvPr/>
        </p:nvSpPr>
        <p:spPr>
          <a:xfrm>
            <a:off x="7352129" y="4449885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  <p:sp>
        <p:nvSpPr>
          <p:cNvPr id="88" name="타원 16">
            <a:extLst>
              <a:ext uri="{FF2B5EF4-FFF2-40B4-BE49-F238E27FC236}">
                <a16:creationId xmlns:a16="http://schemas.microsoft.com/office/drawing/2014/main" id="{CEB472F1-88D8-478E-8E05-E9DAC6BA91F9}"/>
              </a:ext>
            </a:extLst>
          </p:cNvPr>
          <p:cNvSpPr/>
          <p:nvPr/>
        </p:nvSpPr>
        <p:spPr>
          <a:xfrm>
            <a:off x="7750620" y="3733184"/>
            <a:ext cx="1692000" cy="169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627637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169635" y="218131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ECDE03-374A-49F5-8B48-ABF623178D02}"/>
              </a:ext>
            </a:extLst>
          </p:cNvPr>
          <p:cNvSpPr/>
          <p:nvPr/>
        </p:nvSpPr>
        <p:spPr>
          <a:xfrm>
            <a:off x="3256217" y="467551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 삽입</a:t>
            </a:r>
            <a:r>
              <a:rPr kumimoji="0" lang="en-US" altLang="ko-KR" sz="44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37CED7-9FAB-4DC5-A91E-61AEAE5AAE88}"/>
              </a:ext>
            </a:extLst>
          </p:cNvPr>
          <p:cNvSpPr txBox="1"/>
          <p:nvPr/>
        </p:nvSpPr>
        <p:spPr>
          <a:xfrm>
            <a:off x="6227563" y="3502622"/>
            <a:ext cx="277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*주최기관번호 데이터 삽입*</a:t>
            </a:r>
            <a:r>
              <a:rPr lang="en-US" altLang="ko-KR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E5A866-C23E-4872-9455-24F62B1903DB}"/>
              </a:ext>
            </a:extLst>
          </p:cNvPr>
          <p:cNvSpPr txBox="1"/>
          <p:nvPr/>
        </p:nvSpPr>
        <p:spPr>
          <a:xfrm>
            <a:off x="6143726" y="1500040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*주최기관 데이터 삽입*</a:t>
            </a:r>
            <a:r>
              <a:rPr lang="en-US" altLang="ko-KR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12E3DC4-87B9-496A-8E11-CC67D082A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34" r="66874" b="10635"/>
          <a:stretch/>
        </p:blipFill>
        <p:spPr>
          <a:xfrm>
            <a:off x="6227563" y="1804272"/>
            <a:ext cx="4855061" cy="10653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6BBF26A-9266-409B-AD8F-39A7B3648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83" r="81885" b="9526"/>
          <a:stretch/>
        </p:blipFill>
        <p:spPr>
          <a:xfrm>
            <a:off x="6337078" y="3810399"/>
            <a:ext cx="2720081" cy="22421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EC0C8A-6E53-4840-8955-1014B9EA6E31}"/>
              </a:ext>
            </a:extLst>
          </p:cNvPr>
          <p:cNvSpPr txBox="1"/>
          <p:nvPr/>
        </p:nvSpPr>
        <p:spPr>
          <a:xfrm>
            <a:off x="1330779" y="2076947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*참가자격 데이터 삽입*</a:t>
            </a:r>
            <a:r>
              <a:rPr lang="en-US" altLang="ko-KR" sz="1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47D3A32-4C02-4196-8380-C2BC1AC8FA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77" r="80028" b="11098"/>
          <a:stretch/>
        </p:blipFill>
        <p:spPr>
          <a:xfrm>
            <a:off x="1330779" y="2384724"/>
            <a:ext cx="3691883" cy="20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9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169635" y="218131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ECDE03-374A-49F5-8B48-ABF623178D02}"/>
              </a:ext>
            </a:extLst>
          </p:cNvPr>
          <p:cNvSpPr/>
          <p:nvPr/>
        </p:nvSpPr>
        <p:spPr>
          <a:xfrm>
            <a:off x="3256217" y="467551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GUI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B0905E-4316-46C2-9F6F-C7896CA07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" r="71166" b="62954"/>
          <a:stretch/>
        </p:blipFill>
        <p:spPr>
          <a:xfrm>
            <a:off x="3638028" y="1438090"/>
            <a:ext cx="4763441" cy="39086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5DBA0E0-9C08-4BC1-AC1A-2281C7C7FE95}"/>
              </a:ext>
            </a:extLst>
          </p:cNvPr>
          <p:cNvSpPr txBox="1"/>
          <p:nvPr/>
        </p:nvSpPr>
        <p:spPr>
          <a:xfrm>
            <a:off x="3835496" y="5419910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공모전 정보를 한눈에 볼 수 있도록 구동</a:t>
            </a:r>
          </a:p>
        </p:txBody>
      </p:sp>
    </p:spTree>
    <p:extLst>
      <p:ext uri="{BB962C8B-B14F-4D97-AF65-F5344CB8AC3E}">
        <p14:creationId xmlns:p14="http://schemas.microsoft.com/office/powerpoint/2010/main" val="76331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169635" y="218131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ECDE03-374A-49F5-8B48-ABF623178D02}"/>
              </a:ext>
            </a:extLst>
          </p:cNvPr>
          <p:cNvSpPr/>
          <p:nvPr/>
        </p:nvSpPr>
        <p:spPr>
          <a:xfrm>
            <a:off x="3256217" y="467551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GUI</a:t>
            </a:r>
            <a:endParaRPr kumimoji="0" lang="en-US" altLang="ko-KR" sz="4400" b="1" i="0" u="none" strike="noStrike" kern="0" cap="none" spc="0" normalizeH="0" baseline="0" noProof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2BFDDD-4204-439D-A6B5-333A2F4EF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11" t="32688" r="39803" b="22495"/>
          <a:stretch/>
        </p:blipFill>
        <p:spPr>
          <a:xfrm>
            <a:off x="4099068" y="1592988"/>
            <a:ext cx="3993863" cy="38462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BF753E5-27E8-41B7-844A-2A078E9E6864}"/>
              </a:ext>
            </a:extLst>
          </p:cNvPr>
          <p:cNvSpPr txBox="1"/>
          <p:nvPr/>
        </p:nvSpPr>
        <p:spPr>
          <a:xfrm>
            <a:off x="3604665" y="5449113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공모전 정보를 검색하여 찾을 수 있도록 구동</a:t>
            </a:r>
          </a:p>
        </p:txBody>
      </p:sp>
    </p:spTree>
    <p:extLst>
      <p:ext uri="{BB962C8B-B14F-4D97-AF65-F5344CB8AC3E}">
        <p14:creationId xmlns:p14="http://schemas.microsoft.com/office/powerpoint/2010/main" val="415993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169635" y="218131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ECDE03-374A-49F5-8B48-ABF623178D02}"/>
              </a:ext>
            </a:extLst>
          </p:cNvPr>
          <p:cNvSpPr/>
          <p:nvPr/>
        </p:nvSpPr>
        <p:spPr>
          <a:xfrm>
            <a:off x="3256217" y="467551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GUI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60DF6C-29E2-4E77-A8DF-3364049A3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5" t="33595" r="40207" b="29536"/>
          <a:stretch/>
        </p:blipFill>
        <p:spPr>
          <a:xfrm>
            <a:off x="3871732" y="1385192"/>
            <a:ext cx="4334718" cy="3539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B27DE-E076-4E9E-98FA-069DB641CD89}"/>
              </a:ext>
            </a:extLst>
          </p:cNvPr>
          <p:cNvSpPr txBox="1"/>
          <p:nvPr/>
        </p:nvSpPr>
        <p:spPr>
          <a:xfrm>
            <a:off x="3127078" y="5074260"/>
            <a:ext cx="5937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공모전 정보를 추가로 등록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가능하도록 구동</a:t>
            </a:r>
          </a:p>
        </p:txBody>
      </p:sp>
    </p:spTree>
    <p:extLst>
      <p:ext uri="{BB962C8B-B14F-4D97-AF65-F5344CB8AC3E}">
        <p14:creationId xmlns:p14="http://schemas.microsoft.com/office/powerpoint/2010/main" val="378272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93384" y="230396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D426F7E-B4B1-400B-9254-18827F370112}"/>
              </a:ext>
            </a:extLst>
          </p:cNvPr>
          <p:cNvSpPr/>
          <p:nvPr/>
        </p:nvSpPr>
        <p:spPr>
          <a:xfrm>
            <a:off x="682509" y="3059668"/>
            <a:ext cx="2014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Database </a:t>
            </a:r>
            <a:r>
              <a:rPr kumimoji="0" lang="ko-KR" altLang="en-US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정규화</a:t>
            </a:r>
            <a:r>
              <a:rPr kumimoji="0" lang="en-US" altLang="ko-KR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 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BF9EDFE-5F1F-4B5E-ABEE-C718096D7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99" t="14592" r="23136" b="16129"/>
          <a:stretch/>
        </p:blipFill>
        <p:spPr>
          <a:xfrm>
            <a:off x="2648358" y="464457"/>
            <a:ext cx="7954220" cy="593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80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93384" y="230396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D426F7E-B4B1-400B-9254-18827F370112}"/>
              </a:ext>
            </a:extLst>
          </p:cNvPr>
          <p:cNvSpPr/>
          <p:nvPr/>
        </p:nvSpPr>
        <p:spPr>
          <a:xfrm>
            <a:off x="3256217" y="2767280"/>
            <a:ext cx="56795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Q &amp; A   </a:t>
            </a:r>
          </a:p>
        </p:txBody>
      </p:sp>
    </p:spTree>
    <p:extLst>
      <p:ext uri="{BB962C8B-B14F-4D97-AF65-F5344CB8AC3E}">
        <p14:creationId xmlns:p14="http://schemas.microsoft.com/office/powerpoint/2010/main" val="2933771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93384" y="230396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D426F7E-B4B1-400B-9254-18827F370112}"/>
              </a:ext>
            </a:extLst>
          </p:cNvPr>
          <p:cNvSpPr/>
          <p:nvPr/>
        </p:nvSpPr>
        <p:spPr>
          <a:xfrm>
            <a:off x="3256217" y="2767280"/>
            <a:ext cx="56795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감사합니다</a:t>
            </a:r>
            <a:r>
              <a:rPr kumimoji="0" lang="en-US" altLang="ko-KR" sz="80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41528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93384" y="230396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D426F7E-B4B1-400B-9254-18827F370112}"/>
              </a:ext>
            </a:extLst>
          </p:cNvPr>
          <p:cNvSpPr/>
          <p:nvPr/>
        </p:nvSpPr>
        <p:spPr>
          <a:xfrm>
            <a:off x="3256217" y="467551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제안서</a:t>
            </a:r>
            <a:r>
              <a:rPr kumimoji="0" lang="en-US" altLang="ko-KR" sz="44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C6BBFF-9B86-408B-9376-494DC73C9817}"/>
              </a:ext>
            </a:extLst>
          </p:cNvPr>
          <p:cNvSpPr txBox="1"/>
          <p:nvPr/>
        </p:nvSpPr>
        <p:spPr>
          <a:xfrm>
            <a:off x="1064097" y="1535312"/>
            <a:ext cx="10685112" cy="4452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추진배경 </a:t>
            </a: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대학생이라면 누구나 한번쯤 참가해볼 법한 공모전</a:t>
            </a: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                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공모전 사이트 자체는 많이 존재하지만 모든 종류의 공모전을</a:t>
            </a:r>
            <a:endParaRPr lang="en-US" altLang="ko-KR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                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정리해둔 사이트는 없어 이를 한눈에 파악할 수 있는 </a:t>
            </a:r>
            <a:endParaRPr lang="en-US" altLang="ko-KR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                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데이터베이스를 만듦</a:t>
            </a: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</a:t>
            </a:r>
            <a:endParaRPr lang="en-US" altLang="ko-KR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활용계획 </a:t>
            </a: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대학생만이 아니라 공모전에 관심있는 모든 이들이 </a:t>
            </a:r>
            <a:endParaRPr lang="en-US" altLang="ko-KR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                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여러 사이트를 방문하지 않고 단 한 개의 사이트를 통해 원하는 </a:t>
            </a:r>
            <a:endParaRPr lang="en-US" altLang="ko-KR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                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데이터를 찾을 수 있게 함</a:t>
            </a: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6722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93384" y="230396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D426F7E-B4B1-400B-9254-18827F370112}"/>
              </a:ext>
            </a:extLst>
          </p:cNvPr>
          <p:cNvSpPr/>
          <p:nvPr/>
        </p:nvSpPr>
        <p:spPr>
          <a:xfrm>
            <a:off x="1462812" y="1413063"/>
            <a:ext cx="946603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과제 수행 계획 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</a:t>
            </a:r>
          </a:p>
          <a:p>
            <a:pPr marL="0" indent="0">
              <a:buNone/>
            </a:pPr>
            <a:endParaRPr lang="en-US" altLang="ko-KR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indent="0">
              <a:buNone/>
            </a:pPr>
            <a:endParaRPr lang="en-US" altLang="ko-KR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indent="0">
              <a:buNone/>
            </a:pPr>
            <a:endParaRPr lang="en-US" altLang="ko-KR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indent="0">
              <a:buNone/>
            </a:pPr>
            <a:endParaRPr lang="en-US" altLang="ko-KR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indent="0">
              <a:buNone/>
            </a:pPr>
            <a:endParaRPr lang="en-US" altLang="ko-KR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indent="0">
              <a:buNone/>
            </a:pPr>
            <a:endParaRPr lang="en-US" altLang="ko-KR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indent="0">
              <a:buNone/>
            </a:pPr>
            <a:endParaRPr lang="en-US" altLang="ko-KR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indent="0">
              <a:buNone/>
            </a:pPr>
            <a:endParaRPr lang="en-US" altLang="ko-KR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indent="0">
              <a:buNone/>
            </a:pPr>
            <a:endParaRPr lang="en-US" altLang="ko-KR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역할분담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김지원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E-R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다이어그램 작성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 DB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 DB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테이블 작성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정규화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 PPT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제작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발표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수정 및 업데이트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        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안희주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E-R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초안 작성</a:t>
            </a:r>
            <a:endParaRPr kumimoji="0" lang="en-US" altLang="ko-KR" sz="2000" b="1" i="0" u="none" strike="noStrike" kern="0" cap="none" spc="0" normalizeH="0" baseline="0" noProof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aphicFrame>
        <p:nvGraphicFramePr>
          <p:cNvPr id="20" name="표 4">
            <a:extLst>
              <a:ext uri="{FF2B5EF4-FFF2-40B4-BE49-F238E27FC236}">
                <a16:creationId xmlns:a16="http://schemas.microsoft.com/office/drawing/2014/main" id="{7165EF7D-C7AE-44CB-B90D-0734F1634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565111"/>
              </p:ext>
            </p:extLst>
          </p:nvPr>
        </p:nvGraphicFramePr>
        <p:xfrm>
          <a:off x="3714446" y="1504867"/>
          <a:ext cx="6973447" cy="26517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16839">
                  <a:extLst>
                    <a:ext uri="{9D8B030D-6E8A-4147-A177-3AD203B41FA5}">
                      <a16:colId xmlns:a16="http://schemas.microsoft.com/office/drawing/2014/main" val="1288046973"/>
                    </a:ext>
                  </a:extLst>
                </a:gridCol>
                <a:gridCol w="669576">
                  <a:extLst>
                    <a:ext uri="{9D8B030D-6E8A-4147-A177-3AD203B41FA5}">
                      <a16:colId xmlns:a16="http://schemas.microsoft.com/office/drawing/2014/main" val="1068671940"/>
                    </a:ext>
                  </a:extLst>
                </a:gridCol>
                <a:gridCol w="669576">
                  <a:extLst>
                    <a:ext uri="{9D8B030D-6E8A-4147-A177-3AD203B41FA5}">
                      <a16:colId xmlns:a16="http://schemas.microsoft.com/office/drawing/2014/main" val="483188661"/>
                    </a:ext>
                  </a:extLst>
                </a:gridCol>
                <a:gridCol w="669576">
                  <a:extLst>
                    <a:ext uri="{9D8B030D-6E8A-4147-A177-3AD203B41FA5}">
                      <a16:colId xmlns:a16="http://schemas.microsoft.com/office/drawing/2014/main" val="1356026474"/>
                    </a:ext>
                  </a:extLst>
                </a:gridCol>
                <a:gridCol w="669576">
                  <a:extLst>
                    <a:ext uri="{9D8B030D-6E8A-4147-A177-3AD203B41FA5}">
                      <a16:colId xmlns:a16="http://schemas.microsoft.com/office/drawing/2014/main" val="2972039967"/>
                    </a:ext>
                  </a:extLst>
                </a:gridCol>
                <a:gridCol w="669576">
                  <a:extLst>
                    <a:ext uri="{9D8B030D-6E8A-4147-A177-3AD203B41FA5}">
                      <a16:colId xmlns:a16="http://schemas.microsoft.com/office/drawing/2014/main" val="3199121323"/>
                    </a:ext>
                  </a:extLst>
                </a:gridCol>
                <a:gridCol w="669576">
                  <a:extLst>
                    <a:ext uri="{9D8B030D-6E8A-4147-A177-3AD203B41FA5}">
                      <a16:colId xmlns:a16="http://schemas.microsoft.com/office/drawing/2014/main" val="1341202719"/>
                    </a:ext>
                  </a:extLst>
                </a:gridCol>
                <a:gridCol w="669576">
                  <a:extLst>
                    <a:ext uri="{9D8B030D-6E8A-4147-A177-3AD203B41FA5}">
                      <a16:colId xmlns:a16="http://schemas.microsoft.com/office/drawing/2014/main" val="1780890484"/>
                    </a:ext>
                  </a:extLst>
                </a:gridCol>
                <a:gridCol w="669576">
                  <a:extLst>
                    <a:ext uri="{9D8B030D-6E8A-4147-A177-3AD203B41FA5}">
                      <a16:colId xmlns:a16="http://schemas.microsoft.com/office/drawing/2014/main" val="1713336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일정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11/24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11/25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11/26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11/27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11/28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11/29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11/30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12/1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3514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주제선정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6861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E-R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다이어그램 작성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51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DB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10529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정규화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9618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PPT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57696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최종 발표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358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791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93384" y="230396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D426F7E-B4B1-400B-9254-18827F370112}"/>
              </a:ext>
            </a:extLst>
          </p:cNvPr>
          <p:cNvSpPr/>
          <p:nvPr/>
        </p:nvSpPr>
        <p:spPr>
          <a:xfrm>
            <a:off x="3256217" y="467551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주제 선정 이유</a:t>
            </a:r>
            <a:r>
              <a:rPr kumimoji="0" lang="en-US" altLang="ko-KR" sz="44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 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3531E2B-C3CA-424F-9654-7AADE06AB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9" t="8660" r="5709" b="8005"/>
          <a:stretch/>
        </p:blipFill>
        <p:spPr>
          <a:xfrm>
            <a:off x="1745118" y="1193654"/>
            <a:ext cx="8626396" cy="5072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0A4B12-7071-43F1-82E4-A3CC1149EB6E}"/>
              </a:ext>
            </a:extLst>
          </p:cNvPr>
          <p:cNvSpPr txBox="1"/>
          <p:nvPr/>
        </p:nvSpPr>
        <p:spPr>
          <a:xfrm>
            <a:off x="8990980" y="537467"/>
            <a:ext cx="188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https://www.wevity.com/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12800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93384" y="230396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D68BF82-C69A-4785-82D9-D9980B2F9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08" t="8973" r="10481" b="5769"/>
          <a:stretch/>
        </p:blipFill>
        <p:spPr>
          <a:xfrm>
            <a:off x="2444174" y="635230"/>
            <a:ext cx="7477664" cy="5587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5D9FA0-2C0D-4451-8C28-7C5A956EB9DC}"/>
              </a:ext>
            </a:extLst>
          </p:cNvPr>
          <p:cNvSpPr txBox="1"/>
          <p:nvPr/>
        </p:nvSpPr>
        <p:spPr>
          <a:xfrm>
            <a:off x="8852887" y="464457"/>
            <a:ext cx="2311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https://www.thinkcontest.com/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1787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93384" y="230396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6194021E-870F-4B9E-953D-A1F496CD9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2" t="8862" r="19397" b="6626"/>
          <a:stretch/>
        </p:blipFill>
        <p:spPr>
          <a:xfrm>
            <a:off x="2920212" y="764935"/>
            <a:ext cx="6351575" cy="540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52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93384" y="230396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39D31BAF-B444-4ADA-9099-98588A4FF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9" t="7567" r="5999" b="4064"/>
          <a:stretch/>
        </p:blipFill>
        <p:spPr>
          <a:xfrm>
            <a:off x="1794635" y="742541"/>
            <a:ext cx="8602729" cy="537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79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C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487359-A6C3-4FBB-9A24-B8D07715AFD9}"/>
              </a:ext>
            </a:extLst>
          </p:cNvPr>
          <p:cNvGrpSpPr/>
          <p:nvPr/>
        </p:nvGrpSpPr>
        <p:grpSpPr>
          <a:xfrm>
            <a:off x="-93384" y="230396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0DDCC-7151-4965-A550-894F6D5A665D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EB921D2-8B6E-4183-A319-975B64070E2F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80DCF08-F933-494A-9B26-353C2CA0A00C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F98FBD-7161-4575-AC31-F0DDB578176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BBD3988-01E4-4309-9CDB-26F665B0E19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067E85-C6FB-4C53-B113-4AE6CDB4D8C8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66C41FB-965F-4C9A-B24D-CF578222A5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DFD4418-59E3-4586-BE05-821C0CA1808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BD4234E-B161-481A-B448-806243CFC852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61EF848-8982-45FB-B1EE-1312658A8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8C8A972-A507-4D89-BCF1-E3238A8B8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0C89789-6BD0-4B98-8155-1C6F35DA8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DBBA15-4619-4968-8B10-465649ADE08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32005DD-DD00-4736-9830-AA8C7470F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BD80560-70F9-434D-9167-EEA60630C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CF219-1D87-47AF-B171-A2C62927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56A12CE-3822-4B54-B515-D9653C0DA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91" t="7567" r="21574" b="9680"/>
          <a:stretch/>
        </p:blipFill>
        <p:spPr>
          <a:xfrm>
            <a:off x="2865489" y="542689"/>
            <a:ext cx="6466902" cy="56752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BAFDD0-7968-4AA9-8693-F29341420C86}"/>
              </a:ext>
            </a:extLst>
          </p:cNvPr>
          <p:cNvSpPr txBox="1"/>
          <p:nvPr/>
        </p:nvSpPr>
        <p:spPr>
          <a:xfrm>
            <a:off x="9623601" y="578398"/>
            <a:ext cx="135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https://dacon.io/</a:t>
            </a:r>
            <a:endParaRPr lang="ko-KR" altLang="en-US" sz="12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43F194E-9DA4-4A3D-871D-C23A7A91D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82" t="13911" r="22523" b="36221"/>
          <a:stretch/>
        </p:blipFill>
        <p:spPr>
          <a:xfrm>
            <a:off x="3020006" y="1670640"/>
            <a:ext cx="6385624" cy="35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9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3658</TotalTime>
  <Words>997</Words>
  <Application>Microsoft Office PowerPoint</Application>
  <PresentationFormat>와이드스크린</PresentationFormat>
  <Paragraphs>274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Gulim</vt:lpstr>
      <vt:lpstr>나눔스퀘어 ExtraBold</vt:lpstr>
      <vt:lpstr>나눔스퀘어 Light</vt:lpstr>
      <vt:lpstr>나눔스퀘어_ac</vt:lpstr>
      <vt:lpstr>야놀자 야체 B</vt:lpstr>
      <vt:lpstr>Arial</vt:lpstr>
      <vt:lpstr>맑은 고딕</vt:lpstr>
      <vt:lpstr>12_Office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김지원[ 학부재학 / 응용통계학과 ]</cp:lastModifiedBy>
  <cp:revision>189</cp:revision>
  <dcterms:created xsi:type="dcterms:W3CDTF">2020-08-26T01:42:05Z</dcterms:created>
  <dcterms:modified xsi:type="dcterms:W3CDTF">2020-12-14T13:47:19Z</dcterms:modified>
</cp:coreProperties>
</file>